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8288000" cy="10287000"/>
  <p:notesSz cx="6858000" cy="9144000"/>
  <p:embeddedFontLst>
    <p:embeddedFont>
      <p:font typeface="思源黑体" panose="02010600030101010101" pitchFamily="34" charset="-122"/>
      <p:regular r:id="rId25"/>
    </p:embeddedFont>
    <p:embeddedFont>
      <p:font typeface="Arimo" panose="02010600030101010101" charset="0"/>
      <p:regular r:id="rId26"/>
    </p:embeddedFont>
    <p:embeddedFont>
      <p:font typeface="Arimo Bold" panose="02010600030101010101" charset="0"/>
      <p:regular r:id="rId27"/>
    </p:embeddedFont>
    <p:embeddedFont>
      <p:font typeface="Arimo Italics" panose="02010600030101010101" charset="0"/>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我们攻击的登陆网页，我们的加密内容和iv是放在一起的，所以在获取加密内容的同时可以一并得到iv（左图为网页php文件展示）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cookie的生成方法是</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ps:简化原理</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5391" b="75"/>
          <a:stretch>
            <a:fillRect/>
          </a:stretch>
        </p:blipFill>
        <p:spPr>
          <a:xfrm>
            <a:off x="7318119" y="-20766"/>
            <a:ext cx="11288698" cy="10307766"/>
          </a:xfrm>
          <a:prstGeom prst="rect">
            <a:avLst/>
          </a:prstGeom>
        </p:spPr>
      </p:pic>
      <p:grpSp>
        <p:nvGrpSpPr>
          <p:cNvPr id="3" name="Group 3"/>
          <p:cNvGrpSpPr/>
          <p:nvPr/>
        </p:nvGrpSpPr>
        <p:grpSpPr>
          <a:xfrm>
            <a:off x="1" y="-20766"/>
            <a:ext cx="13576976" cy="10307766"/>
            <a:chOff x="0" y="0"/>
            <a:chExt cx="18102634" cy="13743688"/>
          </a:xfrm>
        </p:grpSpPr>
        <p:sp>
          <p:nvSpPr>
            <p:cNvPr id="4" name="Freeform 4"/>
            <p:cNvSpPr/>
            <p:nvPr/>
          </p:nvSpPr>
          <p:spPr>
            <a:xfrm>
              <a:off x="0" y="0"/>
              <a:ext cx="18102706" cy="13743685"/>
            </a:xfrm>
            <a:custGeom>
              <a:avLst/>
              <a:gdLst/>
              <a:ahLst/>
              <a:cxnLst/>
              <a:rect l="l" t="t" r="r" b="b"/>
              <a:pathLst>
                <a:path w="18102706" h="13743685">
                  <a:moveTo>
                    <a:pt x="0" y="0"/>
                  </a:moveTo>
                  <a:lnTo>
                    <a:pt x="17449037" y="0"/>
                  </a:lnTo>
                  <a:lnTo>
                    <a:pt x="17664302" y="932561"/>
                  </a:lnTo>
                  <a:cubicBezTo>
                    <a:pt x="17951703" y="2337308"/>
                    <a:pt x="18102706" y="3791712"/>
                    <a:pt x="18102706" y="5281422"/>
                  </a:cubicBezTo>
                  <a:cubicBezTo>
                    <a:pt x="18102706" y="8260842"/>
                    <a:pt x="17498949" y="11099165"/>
                    <a:pt x="16407002" y="13680821"/>
                  </a:cubicBezTo>
                  <a:lnTo>
                    <a:pt x="16378554" y="13743685"/>
                  </a:lnTo>
                  <a:lnTo>
                    <a:pt x="0" y="13743685"/>
                  </a:lnTo>
                  <a:lnTo>
                    <a:pt x="0" y="0"/>
                  </a:lnTo>
                  <a:close/>
                </a:path>
              </a:pathLst>
            </a:custGeom>
            <a:solidFill>
              <a:srgbClr val="FFFFFF">
                <a:alpha val="49804"/>
              </a:srgbClr>
            </a:solidFill>
          </p:spPr>
          <p:txBody>
            <a:bodyPr/>
            <a:lstStyle/>
            <a:p>
              <a:endParaRPr lang="zh-CN" altLang="en-US"/>
            </a:p>
          </p:txBody>
        </p:sp>
      </p:grpSp>
      <p:grpSp>
        <p:nvGrpSpPr>
          <p:cNvPr id="5" name="Group 5"/>
          <p:cNvGrpSpPr/>
          <p:nvPr/>
        </p:nvGrpSpPr>
        <p:grpSpPr>
          <a:xfrm>
            <a:off x="0" y="-20766"/>
            <a:ext cx="13163550" cy="10307766"/>
            <a:chOff x="0" y="0"/>
            <a:chExt cx="17551400" cy="13743688"/>
          </a:xfrm>
        </p:grpSpPr>
        <p:sp>
          <p:nvSpPr>
            <p:cNvPr id="6" name="Freeform 6"/>
            <p:cNvSpPr/>
            <p:nvPr/>
          </p:nvSpPr>
          <p:spPr>
            <a:xfrm>
              <a:off x="0" y="0"/>
              <a:ext cx="17551273" cy="13743814"/>
            </a:xfrm>
            <a:custGeom>
              <a:avLst/>
              <a:gdLst/>
              <a:ahLst/>
              <a:cxnLst/>
              <a:rect l="l" t="t" r="r" b="b"/>
              <a:pathLst>
                <a:path w="17551273" h="13743814">
                  <a:moveTo>
                    <a:pt x="0" y="0"/>
                  </a:moveTo>
                  <a:lnTo>
                    <a:pt x="16538575" y="0"/>
                  </a:lnTo>
                  <a:lnTo>
                    <a:pt x="16636746" y="214630"/>
                  </a:lnTo>
                  <a:cubicBezTo>
                    <a:pt x="17228440" y="1606677"/>
                    <a:pt x="17551273" y="3110230"/>
                    <a:pt x="17551273" y="4678807"/>
                  </a:cubicBezTo>
                  <a:cubicBezTo>
                    <a:pt x="17551273" y="8039989"/>
                    <a:pt x="16068548" y="11102848"/>
                    <a:pt x="13635864" y="13408533"/>
                  </a:cubicBezTo>
                  <a:lnTo>
                    <a:pt x="13264769" y="13743814"/>
                  </a:lnTo>
                  <a:lnTo>
                    <a:pt x="0" y="13743814"/>
                  </a:lnTo>
                  <a:lnTo>
                    <a:pt x="0" y="0"/>
                  </a:lnTo>
                  <a:close/>
                </a:path>
              </a:pathLst>
            </a:custGeom>
            <a:solidFill>
              <a:srgbClr val="A62038"/>
            </a:solidFill>
          </p:spPr>
          <p:txBody>
            <a:bodyPr/>
            <a:lstStyle/>
            <a:p>
              <a:endParaRPr lang="zh-CN" altLang="en-US"/>
            </a:p>
          </p:txBody>
        </p:sp>
      </p:grpSp>
      <p:pic>
        <p:nvPicPr>
          <p:cNvPr id="7" name="Picture 7"/>
          <p:cNvPicPr>
            <a:picLocks noChangeAspect="1"/>
          </p:cNvPicPr>
          <p:nvPr/>
        </p:nvPicPr>
        <p:blipFill>
          <a:blip r:embed="rId3"/>
          <a:srcRect r="1138" b="1138"/>
          <a:stretch>
            <a:fillRect/>
          </a:stretch>
        </p:blipFill>
        <p:spPr>
          <a:xfrm>
            <a:off x="486362" y="437338"/>
            <a:ext cx="3866982" cy="1271240"/>
          </a:xfrm>
          <a:prstGeom prst="rect">
            <a:avLst/>
          </a:prstGeom>
        </p:spPr>
      </p:pic>
      <p:pic>
        <p:nvPicPr>
          <p:cNvPr id="8" name="Picture 8"/>
          <p:cNvPicPr>
            <a:picLocks noChangeAspect="1"/>
          </p:cNvPicPr>
          <p:nvPr/>
        </p:nvPicPr>
        <p:blipFill>
          <a:blip r:embed="rId4"/>
          <a:srcRect l="68780" t="-39299" r="3684" b="9396"/>
          <a:stretch>
            <a:fillRect/>
          </a:stretch>
        </p:blipFill>
        <p:spPr>
          <a:xfrm>
            <a:off x="1847850" y="8078841"/>
            <a:ext cx="3939465" cy="683658"/>
          </a:xfrm>
          <a:prstGeom prst="rect">
            <a:avLst/>
          </a:prstGeom>
        </p:spPr>
      </p:pic>
      <p:pic>
        <p:nvPicPr>
          <p:cNvPr id="9" name="Picture 9"/>
          <p:cNvPicPr>
            <a:picLocks noChangeAspect="1"/>
          </p:cNvPicPr>
          <p:nvPr/>
        </p:nvPicPr>
        <p:blipFill>
          <a:blip r:embed="rId5"/>
          <a:srcRect r="1650" b="1650"/>
          <a:stretch>
            <a:fillRect/>
          </a:stretch>
        </p:blipFill>
        <p:spPr>
          <a:xfrm>
            <a:off x="1714124" y="8816722"/>
            <a:ext cx="4343776" cy="384081"/>
          </a:xfrm>
          <a:prstGeom prst="rect">
            <a:avLst/>
          </a:prstGeom>
        </p:spPr>
      </p:pic>
      <p:sp>
        <p:nvSpPr>
          <p:cNvPr id="10" name="TextBox 10"/>
          <p:cNvSpPr txBox="1"/>
          <p:nvPr/>
        </p:nvSpPr>
        <p:spPr>
          <a:xfrm>
            <a:off x="1070885" y="3608477"/>
            <a:ext cx="12092665" cy="942975"/>
          </a:xfrm>
          <a:prstGeom prst="rect">
            <a:avLst/>
          </a:prstGeom>
        </p:spPr>
        <p:txBody>
          <a:bodyPr lIns="0" tIns="0" rIns="0" bIns="0" rtlCol="0" anchor="t">
            <a:spAutoFit/>
          </a:bodyPr>
          <a:lstStyle/>
          <a:p>
            <a:pPr algn="l">
              <a:lnSpc>
                <a:spcPts val="7200"/>
              </a:lnSpc>
            </a:pPr>
            <a:r>
              <a:rPr lang="en-US" sz="6000" spc="666">
                <a:solidFill>
                  <a:srgbClr val="FFFFFF"/>
                </a:solidFill>
                <a:latin typeface="Arimo Bold"/>
              </a:rPr>
              <a:t>The Padding Oracle Attack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8234813"/>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9454820" y="4262048"/>
            <a:ext cx="8833185" cy="5391289"/>
          </a:xfrm>
          <a:prstGeom prst="rect">
            <a:avLst/>
          </a:prstGeom>
        </p:spPr>
      </p:pic>
      <p:pic>
        <p:nvPicPr>
          <p:cNvPr id="13" name="Picture 13"/>
          <p:cNvPicPr>
            <a:picLocks noChangeAspect="1"/>
          </p:cNvPicPr>
          <p:nvPr/>
        </p:nvPicPr>
        <p:blipFill>
          <a:blip r:embed="rId4"/>
          <a:srcRect/>
          <a:stretch>
            <a:fillRect/>
          </a:stretch>
        </p:blipFill>
        <p:spPr>
          <a:xfrm>
            <a:off x="1028700" y="4200171"/>
            <a:ext cx="8401971" cy="5440860"/>
          </a:xfrm>
          <a:prstGeom prst="rect">
            <a:avLst/>
          </a:prstGeom>
        </p:spPr>
      </p:pic>
      <p:sp>
        <p:nvSpPr>
          <p:cNvPr id="14" name="TextBox 14"/>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5" name="TextBox 15"/>
          <p:cNvSpPr txBox="1"/>
          <p:nvPr/>
        </p:nvSpPr>
        <p:spPr>
          <a:xfrm>
            <a:off x="1534021" y="3081583"/>
            <a:ext cx="15426562" cy="1180465"/>
          </a:xfrm>
          <a:prstGeom prst="rect">
            <a:avLst/>
          </a:prstGeom>
        </p:spPr>
        <p:txBody>
          <a:bodyPr lIns="0" tIns="0" rIns="0" bIns="0" rtlCol="0" anchor="t">
            <a:spAutoFit/>
          </a:bodyPr>
          <a:lstStyle/>
          <a:p>
            <a:pPr>
              <a:lnSpc>
                <a:spcPts val="4759"/>
              </a:lnSpc>
            </a:pPr>
            <a:r>
              <a:rPr lang="en-US" sz="3399">
                <a:solidFill>
                  <a:srgbClr val="A62038"/>
                </a:solidFill>
                <a:ea typeface="思源黑体"/>
              </a:rPr>
              <a:t>类似的，攻击者调整最后两个字节的值，使得填充为0x02,这样攻击者知道了解密中间值的第七个字节为0x26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8234813"/>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4749629" y="4262048"/>
            <a:ext cx="8781696" cy="5401799"/>
          </a:xfrm>
          <a:prstGeom prst="rect">
            <a:avLst/>
          </a:prstGeom>
        </p:spPr>
      </p:pic>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4" name="TextBox 14"/>
          <p:cNvSpPr txBox="1"/>
          <p:nvPr/>
        </p:nvSpPr>
        <p:spPr>
          <a:xfrm>
            <a:off x="1534021" y="3081583"/>
            <a:ext cx="15426562" cy="1180465"/>
          </a:xfrm>
          <a:prstGeom prst="rect">
            <a:avLst/>
          </a:prstGeom>
        </p:spPr>
        <p:txBody>
          <a:bodyPr lIns="0" tIns="0" rIns="0" bIns="0" rtlCol="0" anchor="t">
            <a:spAutoFit/>
          </a:bodyPr>
          <a:lstStyle/>
          <a:p>
            <a:pPr>
              <a:lnSpc>
                <a:spcPts val="4759"/>
              </a:lnSpc>
            </a:pPr>
            <a:r>
              <a:rPr lang="en-US" sz="3399">
                <a:solidFill>
                  <a:srgbClr val="A62038"/>
                </a:solidFill>
                <a:ea typeface="思源黑体"/>
              </a:rPr>
              <a:t>攻击者逐步调整每一个字节，最后可以恢复出解密中间值的全部字节，由于攻击者已经知道了IV的值，将两者异或可以得到明文。</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8234813"/>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4588024" y="4184406"/>
            <a:ext cx="9104906" cy="5359515"/>
          </a:xfrm>
          <a:prstGeom prst="rect">
            <a:avLst/>
          </a:prstGeom>
        </p:spPr>
      </p:pic>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4" name="TextBox 14"/>
          <p:cNvSpPr txBox="1"/>
          <p:nvPr/>
        </p:nvSpPr>
        <p:spPr>
          <a:xfrm>
            <a:off x="1534021" y="3081583"/>
            <a:ext cx="15426562" cy="580390"/>
          </a:xfrm>
          <a:prstGeom prst="rect">
            <a:avLst/>
          </a:prstGeom>
        </p:spPr>
        <p:txBody>
          <a:bodyPr lIns="0" tIns="0" rIns="0" bIns="0" rtlCol="0" anchor="t">
            <a:spAutoFit/>
          </a:bodyPr>
          <a:lstStyle/>
          <a:p>
            <a:pPr>
              <a:lnSpc>
                <a:spcPts val="4759"/>
              </a:lnSpc>
            </a:pPr>
            <a:r>
              <a:rPr lang="en-US" sz="3399">
                <a:solidFill>
                  <a:srgbClr val="A62038"/>
                </a:solidFill>
                <a:ea typeface="思源黑体"/>
              </a:rPr>
              <a:t>攻击者也可以通过修改IV的值，构造出自己需要的解密结果。</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547469" y="-1289589"/>
            <a:ext cx="1746109" cy="14867222"/>
            <a:chOff x="0" y="0"/>
            <a:chExt cx="2328146" cy="19822962"/>
          </a:xfrm>
        </p:grpSpPr>
        <p:sp>
          <p:nvSpPr>
            <p:cNvPr id="3" name="Freeform 3"/>
            <p:cNvSpPr/>
            <p:nvPr/>
          </p:nvSpPr>
          <p:spPr>
            <a:xfrm>
              <a:off x="0" y="0"/>
              <a:ext cx="2328164" cy="19822922"/>
            </a:xfrm>
            <a:custGeom>
              <a:avLst/>
              <a:gdLst/>
              <a:ahLst/>
              <a:cxnLst/>
              <a:rect l="l" t="t" r="r" b="b"/>
              <a:pathLst>
                <a:path w="2328164" h="19822922">
                  <a:moveTo>
                    <a:pt x="1164082" y="19822922"/>
                  </a:moveTo>
                  <a:cubicBezTo>
                    <a:pt x="1806956" y="19822922"/>
                    <a:pt x="2328164" y="19301713"/>
                    <a:pt x="2328164" y="18658839"/>
                  </a:cubicBezTo>
                  <a:lnTo>
                    <a:pt x="2328164" y="0"/>
                  </a:lnTo>
                  <a:lnTo>
                    <a:pt x="0" y="0"/>
                  </a:lnTo>
                  <a:lnTo>
                    <a:pt x="0" y="18658839"/>
                  </a:lnTo>
                  <a:cubicBezTo>
                    <a:pt x="0" y="19301713"/>
                    <a:pt x="521208" y="19822922"/>
                    <a:pt x="1164082" y="19822922"/>
                  </a:cubicBezTo>
                  <a:close/>
                </a:path>
              </a:pathLst>
            </a:custGeom>
            <a:solidFill>
              <a:srgbClr val="D9D9D9">
                <a:alpha val="70980"/>
              </a:srgbClr>
            </a:solidFill>
          </p:spPr>
          <p:txBody>
            <a:bodyPr/>
            <a:lstStyle/>
            <a:p>
              <a:endParaRPr lang="zh-CN" altLang="en-US"/>
            </a:p>
          </p:txBody>
        </p:sp>
      </p:grpSp>
      <p:grpSp>
        <p:nvGrpSpPr>
          <p:cNvPr id="4" name="Group 4"/>
          <p:cNvGrpSpPr/>
          <p:nvPr/>
        </p:nvGrpSpPr>
        <p:grpSpPr>
          <a:xfrm rot="-5400000">
            <a:off x="7048158" y="-3492747"/>
            <a:ext cx="2521539" cy="16617858"/>
            <a:chOff x="0" y="0"/>
            <a:chExt cx="3362052" cy="22157144"/>
          </a:xfrm>
        </p:grpSpPr>
        <p:sp>
          <p:nvSpPr>
            <p:cNvPr id="5" name="Freeform 5"/>
            <p:cNvSpPr/>
            <p:nvPr/>
          </p:nvSpPr>
          <p:spPr>
            <a:xfrm>
              <a:off x="0" y="0"/>
              <a:ext cx="3361944" cy="22157182"/>
            </a:xfrm>
            <a:custGeom>
              <a:avLst/>
              <a:gdLst/>
              <a:ahLst/>
              <a:cxnLst/>
              <a:rect l="l" t="t" r="r" b="b"/>
              <a:pathLst>
                <a:path w="3361944" h="22157182">
                  <a:moveTo>
                    <a:pt x="1680972" y="22157182"/>
                  </a:moveTo>
                  <a:cubicBezTo>
                    <a:pt x="2609342" y="22157182"/>
                    <a:pt x="3361944" y="21404580"/>
                    <a:pt x="3361944" y="20476211"/>
                  </a:cubicBezTo>
                  <a:lnTo>
                    <a:pt x="3361944" y="0"/>
                  </a:lnTo>
                  <a:lnTo>
                    <a:pt x="0" y="0"/>
                  </a:lnTo>
                  <a:lnTo>
                    <a:pt x="0" y="20476083"/>
                  </a:lnTo>
                  <a:cubicBezTo>
                    <a:pt x="0" y="21404453"/>
                    <a:pt x="752602" y="22157055"/>
                    <a:pt x="1680972" y="22157055"/>
                  </a:cubicBezTo>
                  <a:close/>
                </a:path>
              </a:pathLst>
            </a:custGeom>
            <a:solidFill>
              <a:srgbClr val="A62038"/>
            </a:solidFill>
          </p:spPr>
          <p:txBody>
            <a:bodyPr/>
            <a:lstStyle/>
            <a:p>
              <a:endParaRPr lang="zh-CN" altLang="en-US"/>
            </a:p>
          </p:txBody>
        </p:sp>
      </p:grpSp>
      <p:pic>
        <p:nvPicPr>
          <p:cNvPr id="6" name="Picture 6"/>
          <p:cNvPicPr>
            <a:picLocks noChangeAspect="1"/>
          </p:cNvPicPr>
          <p:nvPr/>
        </p:nvPicPr>
        <p:blipFill>
          <a:blip r:embed="rId2"/>
          <a:srcRect l="2346" r="68406" b="534"/>
          <a:stretch>
            <a:fillRect/>
          </a:stretch>
        </p:blipFill>
        <p:spPr>
          <a:xfrm>
            <a:off x="14690864" y="3825843"/>
            <a:ext cx="1771650" cy="1980678"/>
          </a:xfrm>
          <a:prstGeom prst="rect">
            <a:avLst/>
          </a:prstGeom>
        </p:spPr>
      </p:pic>
      <p:sp>
        <p:nvSpPr>
          <p:cNvPr id="7" name="TextBox 7"/>
          <p:cNvSpPr txBox="1"/>
          <p:nvPr/>
        </p:nvSpPr>
        <p:spPr>
          <a:xfrm>
            <a:off x="1667320" y="4365950"/>
            <a:ext cx="15225734" cy="862965"/>
          </a:xfrm>
          <a:prstGeom prst="rect">
            <a:avLst/>
          </a:prstGeom>
        </p:spPr>
        <p:txBody>
          <a:bodyPr lIns="0" tIns="0" rIns="0" bIns="0" rtlCol="0" anchor="t">
            <a:spAutoFit/>
          </a:bodyPr>
          <a:lstStyle/>
          <a:p>
            <a:pPr algn="l">
              <a:lnSpc>
                <a:spcPts val="6480"/>
              </a:lnSpc>
            </a:pPr>
            <a:r>
              <a:rPr lang="en-US" sz="6000" spc="450">
                <a:solidFill>
                  <a:srgbClr val="FFFFFF"/>
                </a:solidFill>
                <a:latin typeface="Arimo Bold"/>
              </a:rPr>
              <a:t>Hack the Padding Oracle Lab</a:t>
            </a:r>
          </a:p>
        </p:txBody>
      </p:sp>
      <p:sp>
        <p:nvSpPr>
          <p:cNvPr id="8" name="TextBox 8"/>
          <p:cNvSpPr txBox="1"/>
          <p:nvPr/>
        </p:nvSpPr>
        <p:spPr>
          <a:xfrm>
            <a:off x="1667320" y="6139167"/>
            <a:ext cx="15225734" cy="506730"/>
          </a:xfrm>
          <a:prstGeom prst="rect">
            <a:avLst/>
          </a:prstGeom>
        </p:spPr>
        <p:txBody>
          <a:bodyPr lIns="0" tIns="0" rIns="0" bIns="0" rtlCol="0" anchor="t">
            <a:spAutoFit/>
          </a:bodyPr>
          <a:lstStyle/>
          <a:p>
            <a:pPr marL="0" lvl="0" indent="0" algn="just">
              <a:lnSpc>
                <a:spcPts val="4050"/>
              </a:lnSpc>
              <a:spcBef>
                <a:spcPct val="0"/>
              </a:spcBef>
            </a:pPr>
            <a:r>
              <a:rPr lang="en-US" sz="2700" u="none" spc="42">
                <a:solidFill>
                  <a:srgbClr val="A6A6A6"/>
                </a:solidFill>
                <a:latin typeface="Arimo"/>
              </a:rPr>
              <a:t>The main purpose to solve this lab was to share the padding oracle attack technique</a:t>
            </a:r>
          </a:p>
        </p:txBody>
      </p:sp>
      <p:sp>
        <p:nvSpPr>
          <p:cNvPr id="9" name="AutoShape 9"/>
          <p:cNvSpPr/>
          <p:nvPr/>
        </p:nvSpPr>
        <p:spPr>
          <a:xfrm rot="18609">
            <a:off x="1728059" y="2789405"/>
            <a:ext cx="1759524" cy="0"/>
          </a:xfrm>
          <a:prstGeom prst="line">
            <a:avLst/>
          </a:prstGeom>
          <a:ln w="9525" cap="rnd">
            <a:solidFill>
              <a:srgbClr val="FFFFFF"/>
            </a:solidFill>
            <a:prstDash val="solid"/>
            <a:headEnd type="none" w="sm" len="sm"/>
            <a:tailEnd type="none" w="sm" len="sm"/>
          </a:ln>
        </p:spPr>
        <p:txBody>
          <a:bodyPr/>
          <a:lstStyle/>
          <a:p>
            <a:endParaRPr lang="zh-CN" altLang="en-US"/>
          </a:p>
        </p:txBody>
      </p:sp>
      <p:grpSp>
        <p:nvGrpSpPr>
          <p:cNvPr id="10" name="Group 10"/>
          <p:cNvGrpSpPr/>
          <p:nvPr/>
        </p:nvGrpSpPr>
        <p:grpSpPr>
          <a:xfrm>
            <a:off x="1231478" y="4201743"/>
            <a:ext cx="72028" cy="1268928"/>
            <a:chOff x="0" y="0"/>
            <a:chExt cx="96038" cy="1691904"/>
          </a:xfrm>
        </p:grpSpPr>
        <p:sp>
          <p:nvSpPr>
            <p:cNvPr id="11" name="Freeform 11"/>
            <p:cNvSpPr/>
            <p:nvPr/>
          </p:nvSpPr>
          <p:spPr>
            <a:xfrm>
              <a:off x="0" y="0"/>
              <a:ext cx="96012" cy="1691894"/>
            </a:xfrm>
            <a:custGeom>
              <a:avLst/>
              <a:gdLst/>
              <a:ahLst/>
              <a:cxnLst/>
              <a:rect l="l" t="t" r="r" b="b"/>
              <a:pathLst>
                <a:path w="96012" h="1691894">
                  <a:moveTo>
                    <a:pt x="48006" y="1691894"/>
                  </a:moveTo>
                  <a:cubicBezTo>
                    <a:pt x="74549" y="1691894"/>
                    <a:pt x="96012" y="1670431"/>
                    <a:pt x="96012" y="1643888"/>
                  </a:cubicBezTo>
                  <a:lnTo>
                    <a:pt x="96012" y="48006"/>
                  </a:lnTo>
                  <a:cubicBezTo>
                    <a:pt x="96012" y="21463"/>
                    <a:pt x="74549" y="0"/>
                    <a:pt x="48006" y="0"/>
                  </a:cubicBezTo>
                  <a:cubicBezTo>
                    <a:pt x="21463" y="0"/>
                    <a:pt x="0" y="21463"/>
                    <a:pt x="0" y="48006"/>
                  </a:cubicBezTo>
                  <a:lnTo>
                    <a:pt x="0" y="1643888"/>
                  </a:lnTo>
                  <a:cubicBezTo>
                    <a:pt x="0" y="1670431"/>
                    <a:pt x="21463" y="1691894"/>
                    <a:pt x="48006" y="1691894"/>
                  </a:cubicBezTo>
                  <a:close/>
                </a:path>
              </a:pathLst>
            </a:custGeom>
            <a:solidFill>
              <a:srgbClr val="FFFFFF">
                <a:alpha val="34902"/>
              </a:srgbClr>
            </a:solidFill>
          </p:spPr>
          <p:txBody>
            <a:bodyPr/>
            <a:lstStyle/>
            <a:p>
              <a:endParaRPr lang="zh-CN" altLang="en-US"/>
            </a:p>
          </p:txBody>
        </p:sp>
      </p:grpSp>
      <p:sp>
        <p:nvSpPr>
          <p:cNvPr id="12" name="TextBox 12"/>
          <p:cNvSpPr txBox="1"/>
          <p:nvPr/>
        </p:nvSpPr>
        <p:spPr>
          <a:xfrm>
            <a:off x="605790" y="1263916"/>
            <a:ext cx="4929908" cy="3067050"/>
          </a:xfrm>
          <a:prstGeom prst="rect">
            <a:avLst/>
          </a:prstGeom>
        </p:spPr>
        <p:txBody>
          <a:bodyPr lIns="0" tIns="0" rIns="0" bIns="0" rtlCol="0" anchor="t">
            <a:spAutoFit/>
          </a:bodyPr>
          <a:lstStyle/>
          <a:p>
            <a:pPr algn="ctr">
              <a:lnSpc>
                <a:spcPts val="23580"/>
              </a:lnSpc>
            </a:pPr>
            <a:r>
              <a:rPr lang="en-US" sz="19650">
                <a:solidFill>
                  <a:srgbClr val="D7C1A9"/>
                </a:solidFill>
                <a:latin typeface="Arimo Bold"/>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a:off x="8458200" y="2339163"/>
            <a:ext cx="8305544" cy="6303037"/>
            <a:chOff x="0" y="0"/>
            <a:chExt cx="11074058" cy="8404050"/>
          </a:xfrm>
        </p:grpSpPr>
        <p:sp>
          <p:nvSpPr>
            <p:cNvPr id="9" name="Freeform 9"/>
            <p:cNvSpPr/>
            <p:nvPr/>
          </p:nvSpPr>
          <p:spPr>
            <a:xfrm>
              <a:off x="0" y="0"/>
              <a:ext cx="11074019" cy="8404098"/>
            </a:xfrm>
            <a:custGeom>
              <a:avLst/>
              <a:gdLst/>
              <a:ahLst/>
              <a:cxnLst/>
              <a:rect l="l" t="t" r="r" b="b"/>
              <a:pathLst>
                <a:path w="11074019" h="8404098">
                  <a:moveTo>
                    <a:pt x="0" y="0"/>
                  </a:moveTo>
                  <a:lnTo>
                    <a:pt x="11074019" y="0"/>
                  </a:lnTo>
                  <a:lnTo>
                    <a:pt x="11074019" y="8404098"/>
                  </a:lnTo>
                  <a:lnTo>
                    <a:pt x="0" y="8404098"/>
                  </a:lnTo>
                  <a:close/>
                </a:path>
              </a:pathLst>
            </a:custGeom>
            <a:solidFill>
              <a:srgbClr val="F2F2F2"/>
            </a:solidFill>
          </p:spPr>
          <p:txBody>
            <a:bodyPr/>
            <a:lstStyle/>
            <a:p>
              <a:endParaRPr lang="zh-CN" altLang="en-US"/>
            </a:p>
          </p:txBody>
        </p:sp>
      </p:grpSp>
      <p:grpSp>
        <p:nvGrpSpPr>
          <p:cNvPr id="10" name="Group 10"/>
          <p:cNvGrpSpPr/>
          <p:nvPr/>
        </p:nvGrpSpPr>
        <p:grpSpPr>
          <a:xfrm>
            <a:off x="9399195" y="2717901"/>
            <a:ext cx="798794" cy="781287"/>
            <a:chOff x="0" y="0"/>
            <a:chExt cx="1065058" cy="1041716"/>
          </a:xfrm>
        </p:grpSpPr>
        <p:sp>
          <p:nvSpPr>
            <p:cNvPr id="11" name="Freeform 11"/>
            <p:cNvSpPr/>
            <p:nvPr/>
          </p:nvSpPr>
          <p:spPr>
            <a:xfrm>
              <a:off x="0" y="0"/>
              <a:ext cx="1065022" cy="1041654"/>
            </a:xfrm>
            <a:custGeom>
              <a:avLst/>
              <a:gdLst/>
              <a:ahLst/>
              <a:cxnLst/>
              <a:rect l="l" t="t" r="r" b="b"/>
              <a:pathLst>
                <a:path w="1065022" h="1041654">
                  <a:moveTo>
                    <a:pt x="1042035" y="17018"/>
                  </a:moveTo>
                  <a:cubicBezTo>
                    <a:pt x="1024763" y="5715"/>
                    <a:pt x="1007491" y="0"/>
                    <a:pt x="990219" y="0"/>
                  </a:cubicBezTo>
                  <a:cubicBezTo>
                    <a:pt x="972947" y="0"/>
                    <a:pt x="955675" y="5715"/>
                    <a:pt x="944118" y="17018"/>
                  </a:cubicBezTo>
                  <a:cubicBezTo>
                    <a:pt x="736854" y="215138"/>
                    <a:pt x="736854" y="215138"/>
                    <a:pt x="736854" y="215138"/>
                  </a:cubicBezTo>
                  <a:cubicBezTo>
                    <a:pt x="736854" y="181229"/>
                    <a:pt x="736854" y="181229"/>
                    <a:pt x="736854" y="181229"/>
                  </a:cubicBezTo>
                  <a:cubicBezTo>
                    <a:pt x="0" y="181229"/>
                    <a:pt x="0" y="181229"/>
                    <a:pt x="0" y="181229"/>
                  </a:cubicBezTo>
                  <a:cubicBezTo>
                    <a:pt x="0" y="1041654"/>
                    <a:pt x="0" y="1041654"/>
                    <a:pt x="0" y="1041654"/>
                  </a:cubicBezTo>
                  <a:cubicBezTo>
                    <a:pt x="875030" y="1041654"/>
                    <a:pt x="875030" y="1041654"/>
                    <a:pt x="875030" y="1041654"/>
                  </a:cubicBezTo>
                  <a:cubicBezTo>
                    <a:pt x="875030" y="316992"/>
                    <a:pt x="875030" y="316992"/>
                    <a:pt x="875030" y="316992"/>
                  </a:cubicBezTo>
                  <a:cubicBezTo>
                    <a:pt x="834771" y="316992"/>
                    <a:pt x="834771" y="316992"/>
                    <a:pt x="834771" y="316992"/>
                  </a:cubicBezTo>
                  <a:cubicBezTo>
                    <a:pt x="1042035" y="113284"/>
                    <a:pt x="1042035" y="113284"/>
                    <a:pt x="1042035" y="113284"/>
                  </a:cubicBezTo>
                  <a:cubicBezTo>
                    <a:pt x="1065022" y="84963"/>
                    <a:pt x="1065022" y="45339"/>
                    <a:pt x="1042035" y="17018"/>
                  </a:cubicBezTo>
                  <a:close/>
                  <a:moveTo>
                    <a:pt x="829056" y="996442"/>
                  </a:moveTo>
                  <a:cubicBezTo>
                    <a:pt x="46101" y="996442"/>
                    <a:pt x="46101" y="996442"/>
                    <a:pt x="46101" y="996442"/>
                  </a:cubicBezTo>
                  <a:cubicBezTo>
                    <a:pt x="46101" y="226441"/>
                    <a:pt x="46101" y="226441"/>
                    <a:pt x="46101" y="226441"/>
                  </a:cubicBezTo>
                  <a:cubicBezTo>
                    <a:pt x="731139" y="226441"/>
                    <a:pt x="731139" y="226441"/>
                    <a:pt x="731139" y="226441"/>
                  </a:cubicBezTo>
                  <a:cubicBezTo>
                    <a:pt x="368427" y="577469"/>
                    <a:pt x="368427" y="577469"/>
                    <a:pt x="368427" y="577469"/>
                  </a:cubicBezTo>
                  <a:cubicBezTo>
                    <a:pt x="368427" y="679323"/>
                    <a:pt x="368427" y="679323"/>
                    <a:pt x="368427" y="679323"/>
                  </a:cubicBezTo>
                  <a:cubicBezTo>
                    <a:pt x="466344" y="679323"/>
                    <a:pt x="466344" y="679323"/>
                    <a:pt x="466344" y="679323"/>
                  </a:cubicBezTo>
                  <a:cubicBezTo>
                    <a:pt x="829056" y="316992"/>
                    <a:pt x="829056" y="316992"/>
                    <a:pt x="829056" y="316992"/>
                  </a:cubicBezTo>
                  <a:lnTo>
                    <a:pt x="829056" y="996442"/>
                  </a:lnTo>
                  <a:close/>
                  <a:moveTo>
                    <a:pt x="1007491" y="79248"/>
                  </a:moveTo>
                  <a:cubicBezTo>
                    <a:pt x="449072" y="634111"/>
                    <a:pt x="449072" y="634111"/>
                    <a:pt x="449072" y="634111"/>
                  </a:cubicBezTo>
                  <a:cubicBezTo>
                    <a:pt x="414528" y="634111"/>
                    <a:pt x="414528" y="634111"/>
                    <a:pt x="414528" y="634111"/>
                  </a:cubicBezTo>
                  <a:cubicBezTo>
                    <a:pt x="414528" y="600202"/>
                    <a:pt x="414528" y="600202"/>
                    <a:pt x="414528" y="600202"/>
                  </a:cubicBezTo>
                  <a:cubicBezTo>
                    <a:pt x="972947" y="50927"/>
                    <a:pt x="972947" y="50927"/>
                    <a:pt x="972947" y="50927"/>
                  </a:cubicBezTo>
                  <a:cubicBezTo>
                    <a:pt x="978662" y="45212"/>
                    <a:pt x="990219" y="45212"/>
                    <a:pt x="990219" y="45212"/>
                  </a:cubicBezTo>
                  <a:cubicBezTo>
                    <a:pt x="995934" y="45212"/>
                    <a:pt x="1001776" y="45212"/>
                    <a:pt x="1007491" y="50927"/>
                  </a:cubicBezTo>
                  <a:cubicBezTo>
                    <a:pt x="1013206" y="56642"/>
                    <a:pt x="1013206" y="62230"/>
                    <a:pt x="1013206" y="67945"/>
                  </a:cubicBezTo>
                  <a:cubicBezTo>
                    <a:pt x="1013206" y="67945"/>
                    <a:pt x="1013206" y="73660"/>
                    <a:pt x="1007491" y="79248"/>
                  </a:cubicBezTo>
                  <a:close/>
                </a:path>
              </a:pathLst>
            </a:custGeom>
            <a:solidFill>
              <a:srgbClr val="44546A"/>
            </a:solidFill>
          </p:spPr>
          <p:txBody>
            <a:bodyPr/>
            <a:lstStyle/>
            <a:p>
              <a:endParaRPr lang="zh-CN" altLang="en-US"/>
            </a:p>
          </p:txBody>
        </p:sp>
      </p:grpSp>
      <p:grpSp>
        <p:nvGrpSpPr>
          <p:cNvPr id="12" name="Group 12"/>
          <p:cNvGrpSpPr/>
          <p:nvPr/>
        </p:nvGrpSpPr>
        <p:grpSpPr>
          <a:xfrm rot="-10800000">
            <a:off x="16280701" y="8144056"/>
            <a:ext cx="483042" cy="494968"/>
            <a:chOff x="0" y="0"/>
            <a:chExt cx="644056" cy="659958"/>
          </a:xfrm>
        </p:grpSpPr>
        <p:sp>
          <p:nvSpPr>
            <p:cNvPr id="13" name="Freeform 13"/>
            <p:cNvSpPr/>
            <p:nvPr/>
          </p:nvSpPr>
          <p:spPr>
            <a:xfrm>
              <a:off x="0" y="0"/>
              <a:ext cx="644017" cy="660019"/>
            </a:xfrm>
            <a:custGeom>
              <a:avLst/>
              <a:gdLst/>
              <a:ahLst/>
              <a:cxnLst/>
              <a:rect l="l" t="t" r="r" b="b"/>
              <a:pathLst>
                <a:path w="644017" h="660019">
                  <a:moveTo>
                    <a:pt x="0" y="0"/>
                  </a:moveTo>
                  <a:lnTo>
                    <a:pt x="644017" y="0"/>
                  </a:lnTo>
                  <a:lnTo>
                    <a:pt x="434594" y="214630"/>
                  </a:lnTo>
                  <a:lnTo>
                    <a:pt x="214630" y="214630"/>
                  </a:lnTo>
                  <a:lnTo>
                    <a:pt x="214630" y="439928"/>
                  </a:lnTo>
                  <a:lnTo>
                    <a:pt x="0" y="660019"/>
                  </a:lnTo>
                  <a:close/>
                </a:path>
              </a:pathLst>
            </a:custGeom>
            <a:solidFill>
              <a:srgbClr val="A62038"/>
            </a:solidFill>
          </p:spPr>
          <p:txBody>
            <a:bodyPr/>
            <a:lstStyle/>
            <a:p>
              <a:endParaRPr lang="zh-CN" altLang="en-US"/>
            </a:p>
          </p:txBody>
        </p:sp>
      </p:grpSp>
      <p:pic>
        <p:nvPicPr>
          <p:cNvPr id="14" name="Picture 14"/>
          <p:cNvPicPr>
            <a:picLocks noChangeAspect="1"/>
          </p:cNvPicPr>
          <p:nvPr/>
        </p:nvPicPr>
        <p:blipFill>
          <a:blip r:embed="rId3"/>
          <a:srcRect t="41104" r="46346"/>
          <a:stretch>
            <a:fillRect/>
          </a:stretch>
        </p:blipFill>
        <p:spPr>
          <a:xfrm>
            <a:off x="84804" y="4019298"/>
            <a:ext cx="8373396" cy="2942768"/>
          </a:xfrm>
          <a:prstGeom prst="rect">
            <a:avLst/>
          </a:prstGeom>
        </p:spPr>
      </p:pic>
      <p:sp>
        <p:nvSpPr>
          <p:cNvPr id="15" name="TextBox 15"/>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6" name="TextBox 16"/>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Attack条件</a:t>
            </a:r>
          </a:p>
        </p:txBody>
      </p:sp>
      <p:sp>
        <p:nvSpPr>
          <p:cNvPr id="17" name="TextBox 17"/>
          <p:cNvSpPr txBox="1"/>
          <p:nvPr/>
        </p:nvSpPr>
        <p:spPr>
          <a:xfrm>
            <a:off x="10409940" y="2792196"/>
            <a:ext cx="5779321" cy="555346"/>
          </a:xfrm>
          <a:prstGeom prst="rect">
            <a:avLst/>
          </a:prstGeom>
        </p:spPr>
        <p:txBody>
          <a:bodyPr lIns="0" tIns="0" rIns="0" bIns="0" rtlCol="0" anchor="t">
            <a:spAutoFit/>
          </a:bodyPr>
          <a:lstStyle/>
          <a:p>
            <a:pPr algn="l">
              <a:lnSpc>
                <a:spcPts val="4147"/>
              </a:lnSpc>
            </a:pPr>
            <a:r>
              <a:rPr lang="en-US" sz="3600">
                <a:solidFill>
                  <a:srgbClr val="404040"/>
                </a:solidFill>
                <a:ea typeface="Arimo Bold"/>
              </a:rPr>
              <a:t>两个条件</a:t>
            </a:r>
          </a:p>
        </p:txBody>
      </p:sp>
      <p:sp>
        <p:nvSpPr>
          <p:cNvPr id="18" name="TextBox 18"/>
          <p:cNvSpPr txBox="1"/>
          <p:nvPr/>
        </p:nvSpPr>
        <p:spPr>
          <a:xfrm>
            <a:off x="9667238" y="3966748"/>
            <a:ext cx="6134175" cy="3130297"/>
          </a:xfrm>
          <a:prstGeom prst="rect">
            <a:avLst/>
          </a:prstGeom>
        </p:spPr>
        <p:txBody>
          <a:bodyPr lIns="0" tIns="0" rIns="0" bIns="0" rtlCol="0" anchor="t">
            <a:spAutoFit/>
          </a:bodyPr>
          <a:lstStyle/>
          <a:p>
            <a:pPr algn="just">
              <a:lnSpc>
                <a:spcPts val="4991"/>
              </a:lnSpc>
            </a:pPr>
            <a:r>
              <a:rPr lang="en-US" sz="3199">
                <a:solidFill>
                  <a:srgbClr val="000000"/>
                </a:solidFill>
                <a:latin typeface="Arimo Bold"/>
              </a:rPr>
              <a:t>1.攻击者能够获得密文 (ciphertext) ，以及密文对应的IV (初始化向量)</a:t>
            </a:r>
          </a:p>
          <a:p>
            <a:pPr algn="just">
              <a:lnSpc>
                <a:spcPts val="4991"/>
              </a:lnSpc>
            </a:pPr>
            <a:r>
              <a:rPr lang="en-US" sz="3199">
                <a:solidFill>
                  <a:srgbClr val="000000"/>
                </a:solidFill>
                <a:latin typeface="Arimo Bold"/>
              </a:rPr>
              <a:t>2.攻击者能够触发密文的解密过程，且能够知道密文的解密结果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a:off x="8458200" y="2339163"/>
            <a:ext cx="8305544" cy="6303037"/>
            <a:chOff x="0" y="0"/>
            <a:chExt cx="11074058" cy="8404050"/>
          </a:xfrm>
        </p:grpSpPr>
        <p:sp>
          <p:nvSpPr>
            <p:cNvPr id="9" name="Freeform 9"/>
            <p:cNvSpPr/>
            <p:nvPr/>
          </p:nvSpPr>
          <p:spPr>
            <a:xfrm>
              <a:off x="0" y="0"/>
              <a:ext cx="11074019" cy="8404098"/>
            </a:xfrm>
            <a:custGeom>
              <a:avLst/>
              <a:gdLst/>
              <a:ahLst/>
              <a:cxnLst/>
              <a:rect l="l" t="t" r="r" b="b"/>
              <a:pathLst>
                <a:path w="11074019" h="8404098">
                  <a:moveTo>
                    <a:pt x="0" y="0"/>
                  </a:moveTo>
                  <a:lnTo>
                    <a:pt x="11074019" y="0"/>
                  </a:lnTo>
                  <a:lnTo>
                    <a:pt x="11074019" y="8404098"/>
                  </a:lnTo>
                  <a:lnTo>
                    <a:pt x="0" y="8404098"/>
                  </a:lnTo>
                  <a:close/>
                </a:path>
              </a:pathLst>
            </a:custGeom>
            <a:solidFill>
              <a:srgbClr val="F2F2F2"/>
            </a:solidFill>
          </p:spPr>
          <p:txBody>
            <a:bodyPr/>
            <a:lstStyle/>
            <a:p>
              <a:endParaRPr lang="zh-CN" altLang="en-US"/>
            </a:p>
          </p:txBody>
        </p:sp>
      </p:grpSp>
      <p:grpSp>
        <p:nvGrpSpPr>
          <p:cNvPr id="10" name="Group 10"/>
          <p:cNvGrpSpPr/>
          <p:nvPr/>
        </p:nvGrpSpPr>
        <p:grpSpPr>
          <a:xfrm>
            <a:off x="9399195" y="2717901"/>
            <a:ext cx="798794" cy="781287"/>
            <a:chOff x="0" y="0"/>
            <a:chExt cx="1065058" cy="1041716"/>
          </a:xfrm>
        </p:grpSpPr>
        <p:sp>
          <p:nvSpPr>
            <p:cNvPr id="11" name="Freeform 11"/>
            <p:cNvSpPr/>
            <p:nvPr/>
          </p:nvSpPr>
          <p:spPr>
            <a:xfrm>
              <a:off x="0" y="0"/>
              <a:ext cx="1065022" cy="1041654"/>
            </a:xfrm>
            <a:custGeom>
              <a:avLst/>
              <a:gdLst/>
              <a:ahLst/>
              <a:cxnLst/>
              <a:rect l="l" t="t" r="r" b="b"/>
              <a:pathLst>
                <a:path w="1065022" h="1041654">
                  <a:moveTo>
                    <a:pt x="1042035" y="17018"/>
                  </a:moveTo>
                  <a:cubicBezTo>
                    <a:pt x="1024763" y="5715"/>
                    <a:pt x="1007491" y="0"/>
                    <a:pt x="990219" y="0"/>
                  </a:cubicBezTo>
                  <a:cubicBezTo>
                    <a:pt x="972947" y="0"/>
                    <a:pt x="955675" y="5715"/>
                    <a:pt x="944118" y="17018"/>
                  </a:cubicBezTo>
                  <a:cubicBezTo>
                    <a:pt x="736854" y="215138"/>
                    <a:pt x="736854" y="215138"/>
                    <a:pt x="736854" y="215138"/>
                  </a:cubicBezTo>
                  <a:cubicBezTo>
                    <a:pt x="736854" y="181229"/>
                    <a:pt x="736854" y="181229"/>
                    <a:pt x="736854" y="181229"/>
                  </a:cubicBezTo>
                  <a:cubicBezTo>
                    <a:pt x="0" y="181229"/>
                    <a:pt x="0" y="181229"/>
                    <a:pt x="0" y="181229"/>
                  </a:cubicBezTo>
                  <a:cubicBezTo>
                    <a:pt x="0" y="1041654"/>
                    <a:pt x="0" y="1041654"/>
                    <a:pt x="0" y="1041654"/>
                  </a:cubicBezTo>
                  <a:cubicBezTo>
                    <a:pt x="875030" y="1041654"/>
                    <a:pt x="875030" y="1041654"/>
                    <a:pt x="875030" y="1041654"/>
                  </a:cubicBezTo>
                  <a:cubicBezTo>
                    <a:pt x="875030" y="316992"/>
                    <a:pt x="875030" y="316992"/>
                    <a:pt x="875030" y="316992"/>
                  </a:cubicBezTo>
                  <a:cubicBezTo>
                    <a:pt x="834771" y="316992"/>
                    <a:pt x="834771" y="316992"/>
                    <a:pt x="834771" y="316992"/>
                  </a:cubicBezTo>
                  <a:cubicBezTo>
                    <a:pt x="1042035" y="113284"/>
                    <a:pt x="1042035" y="113284"/>
                    <a:pt x="1042035" y="113284"/>
                  </a:cubicBezTo>
                  <a:cubicBezTo>
                    <a:pt x="1065022" y="84963"/>
                    <a:pt x="1065022" y="45339"/>
                    <a:pt x="1042035" y="17018"/>
                  </a:cubicBezTo>
                  <a:close/>
                  <a:moveTo>
                    <a:pt x="829056" y="996442"/>
                  </a:moveTo>
                  <a:cubicBezTo>
                    <a:pt x="46101" y="996442"/>
                    <a:pt x="46101" y="996442"/>
                    <a:pt x="46101" y="996442"/>
                  </a:cubicBezTo>
                  <a:cubicBezTo>
                    <a:pt x="46101" y="226441"/>
                    <a:pt x="46101" y="226441"/>
                    <a:pt x="46101" y="226441"/>
                  </a:cubicBezTo>
                  <a:cubicBezTo>
                    <a:pt x="731139" y="226441"/>
                    <a:pt x="731139" y="226441"/>
                    <a:pt x="731139" y="226441"/>
                  </a:cubicBezTo>
                  <a:cubicBezTo>
                    <a:pt x="368427" y="577469"/>
                    <a:pt x="368427" y="577469"/>
                    <a:pt x="368427" y="577469"/>
                  </a:cubicBezTo>
                  <a:cubicBezTo>
                    <a:pt x="368427" y="679323"/>
                    <a:pt x="368427" y="679323"/>
                    <a:pt x="368427" y="679323"/>
                  </a:cubicBezTo>
                  <a:cubicBezTo>
                    <a:pt x="466344" y="679323"/>
                    <a:pt x="466344" y="679323"/>
                    <a:pt x="466344" y="679323"/>
                  </a:cubicBezTo>
                  <a:cubicBezTo>
                    <a:pt x="829056" y="316992"/>
                    <a:pt x="829056" y="316992"/>
                    <a:pt x="829056" y="316992"/>
                  </a:cubicBezTo>
                  <a:lnTo>
                    <a:pt x="829056" y="996442"/>
                  </a:lnTo>
                  <a:close/>
                  <a:moveTo>
                    <a:pt x="1007491" y="79248"/>
                  </a:moveTo>
                  <a:cubicBezTo>
                    <a:pt x="449072" y="634111"/>
                    <a:pt x="449072" y="634111"/>
                    <a:pt x="449072" y="634111"/>
                  </a:cubicBezTo>
                  <a:cubicBezTo>
                    <a:pt x="414528" y="634111"/>
                    <a:pt x="414528" y="634111"/>
                    <a:pt x="414528" y="634111"/>
                  </a:cubicBezTo>
                  <a:cubicBezTo>
                    <a:pt x="414528" y="600202"/>
                    <a:pt x="414528" y="600202"/>
                    <a:pt x="414528" y="600202"/>
                  </a:cubicBezTo>
                  <a:cubicBezTo>
                    <a:pt x="972947" y="50927"/>
                    <a:pt x="972947" y="50927"/>
                    <a:pt x="972947" y="50927"/>
                  </a:cubicBezTo>
                  <a:cubicBezTo>
                    <a:pt x="978662" y="45212"/>
                    <a:pt x="990219" y="45212"/>
                    <a:pt x="990219" y="45212"/>
                  </a:cubicBezTo>
                  <a:cubicBezTo>
                    <a:pt x="995934" y="45212"/>
                    <a:pt x="1001776" y="45212"/>
                    <a:pt x="1007491" y="50927"/>
                  </a:cubicBezTo>
                  <a:cubicBezTo>
                    <a:pt x="1013206" y="56642"/>
                    <a:pt x="1013206" y="62230"/>
                    <a:pt x="1013206" y="67945"/>
                  </a:cubicBezTo>
                  <a:cubicBezTo>
                    <a:pt x="1013206" y="67945"/>
                    <a:pt x="1013206" y="73660"/>
                    <a:pt x="1007491" y="79248"/>
                  </a:cubicBezTo>
                  <a:close/>
                </a:path>
              </a:pathLst>
            </a:custGeom>
            <a:solidFill>
              <a:srgbClr val="44546A"/>
            </a:solidFill>
          </p:spPr>
          <p:txBody>
            <a:bodyPr/>
            <a:lstStyle/>
            <a:p>
              <a:endParaRPr lang="zh-CN" altLang="en-US"/>
            </a:p>
          </p:txBody>
        </p:sp>
      </p:grpSp>
      <p:grpSp>
        <p:nvGrpSpPr>
          <p:cNvPr id="12" name="Group 12"/>
          <p:cNvGrpSpPr/>
          <p:nvPr/>
        </p:nvGrpSpPr>
        <p:grpSpPr>
          <a:xfrm rot="-10800000">
            <a:off x="16280701" y="8144056"/>
            <a:ext cx="483042" cy="494968"/>
            <a:chOff x="0" y="0"/>
            <a:chExt cx="644056" cy="659958"/>
          </a:xfrm>
        </p:grpSpPr>
        <p:sp>
          <p:nvSpPr>
            <p:cNvPr id="13" name="Freeform 13"/>
            <p:cNvSpPr/>
            <p:nvPr/>
          </p:nvSpPr>
          <p:spPr>
            <a:xfrm>
              <a:off x="0" y="0"/>
              <a:ext cx="644017" cy="660019"/>
            </a:xfrm>
            <a:custGeom>
              <a:avLst/>
              <a:gdLst/>
              <a:ahLst/>
              <a:cxnLst/>
              <a:rect l="l" t="t" r="r" b="b"/>
              <a:pathLst>
                <a:path w="644017" h="660019">
                  <a:moveTo>
                    <a:pt x="0" y="0"/>
                  </a:moveTo>
                  <a:lnTo>
                    <a:pt x="644017" y="0"/>
                  </a:lnTo>
                  <a:lnTo>
                    <a:pt x="434594" y="214630"/>
                  </a:lnTo>
                  <a:lnTo>
                    <a:pt x="214630" y="214630"/>
                  </a:lnTo>
                  <a:lnTo>
                    <a:pt x="214630" y="439928"/>
                  </a:lnTo>
                  <a:lnTo>
                    <a:pt x="0" y="660019"/>
                  </a:lnTo>
                  <a:close/>
                </a:path>
              </a:pathLst>
            </a:custGeom>
            <a:solidFill>
              <a:srgbClr val="A62038"/>
            </a:solidFill>
          </p:spPr>
          <p:txBody>
            <a:bodyPr/>
            <a:lstStyle/>
            <a:p>
              <a:endParaRPr lang="zh-CN" altLang="en-US"/>
            </a:p>
          </p:txBody>
        </p:sp>
      </p:grpSp>
      <p:pic>
        <p:nvPicPr>
          <p:cNvPr id="14" name="Picture 14"/>
          <p:cNvPicPr>
            <a:picLocks noChangeAspect="1"/>
          </p:cNvPicPr>
          <p:nvPr/>
        </p:nvPicPr>
        <p:blipFill>
          <a:blip r:embed="rId3"/>
          <a:srcRect t="65932"/>
          <a:stretch>
            <a:fillRect/>
          </a:stretch>
        </p:blipFill>
        <p:spPr>
          <a:xfrm>
            <a:off x="1028700" y="2191938"/>
            <a:ext cx="6730199" cy="1307250"/>
          </a:xfrm>
          <a:prstGeom prst="rect">
            <a:avLst/>
          </a:prstGeom>
        </p:spPr>
      </p:pic>
      <p:pic>
        <p:nvPicPr>
          <p:cNvPr id="15" name="Picture 15"/>
          <p:cNvPicPr>
            <a:picLocks noChangeAspect="1"/>
          </p:cNvPicPr>
          <p:nvPr/>
        </p:nvPicPr>
        <p:blipFill>
          <a:blip r:embed="rId4"/>
          <a:srcRect/>
          <a:stretch>
            <a:fillRect/>
          </a:stretch>
        </p:blipFill>
        <p:spPr>
          <a:xfrm>
            <a:off x="1832309" y="3569744"/>
            <a:ext cx="5122981" cy="5069281"/>
          </a:xfrm>
          <a:prstGeom prst="rect">
            <a:avLst/>
          </a:prstGeom>
        </p:spPr>
      </p:pic>
      <p:sp>
        <p:nvSpPr>
          <p:cNvPr id="16" name="TextBox 16"/>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7" name="TextBox 17"/>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a:t>
            </a:r>
          </a:p>
        </p:txBody>
      </p:sp>
      <p:sp>
        <p:nvSpPr>
          <p:cNvPr id="18" name="TextBox 18"/>
          <p:cNvSpPr txBox="1"/>
          <p:nvPr/>
        </p:nvSpPr>
        <p:spPr>
          <a:xfrm>
            <a:off x="10409940" y="2792196"/>
            <a:ext cx="5779321" cy="555346"/>
          </a:xfrm>
          <a:prstGeom prst="rect">
            <a:avLst/>
          </a:prstGeom>
        </p:spPr>
        <p:txBody>
          <a:bodyPr lIns="0" tIns="0" rIns="0" bIns="0" rtlCol="0" anchor="t">
            <a:spAutoFit/>
          </a:bodyPr>
          <a:lstStyle/>
          <a:p>
            <a:pPr algn="l">
              <a:lnSpc>
                <a:spcPts val="4147"/>
              </a:lnSpc>
            </a:pPr>
            <a:r>
              <a:rPr lang="en-US" sz="3600">
                <a:solidFill>
                  <a:srgbClr val="404040"/>
                </a:solidFill>
                <a:latin typeface="Arimo Bold"/>
              </a:rPr>
              <a:t>auth cookies的获取</a:t>
            </a:r>
          </a:p>
        </p:txBody>
      </p:sp>
      <p:sp>
        <p:nvSpPr>
          <p:cNvPr id="19" name="TextBox 19"/>
          <p:cNvSpPr txBox="1"/>
          <p:nvPr/>
        </p:nvSpPr>
        <p:spPr>
          <a:xfrm>
            <a:off x="9543884" y="3600085"/>
            <a:ext cx="6134175" cy="4791456"/>
          </a:xfrm>
          <a:prstGeom prst="rect">
            <a:avLst/>
          </a:prstGeom>
        </p:spPr>
        <p:txBody>
          <a:bodyPr lIns="0" tIns="0" rIns="0" bIns="0" rtlCol="0" anchor="t">
            <a:spAutoFit/>
          </a:bodyPr>
          <a:lstStyle/>
          <a:p>
            <a:pPr algn="just">
              <a:lnSpc>
                <a:spcPts val="4212"/>
              </a:lnSpc>
            </a:pPr>
            <a:r>
              <a:rPr lang="en-US" sz="2700">
                <a:solidFill>
                  <a:srgbClr val="808080"/>
                </a:solidFill>
                <a:ea typeface="Arimo"/>
              </a:rPr>
              <a:t>当用户成功进行身份验证后，服务器会生成一个身份验证令牌，并将其存储在名为 "auth" 的 Cookie 中。该 Cookie 包含了用户的身份验证凭据或会话标识，以便在后续的请求中进行身份验证和授权。</a:t>
            </a:r>
          </a:p>
          <a:p>
            <a:pPr algn="just">
              <a:lnSpc>
                <a:spcPts val="4212"/>
              </a:lnSpc>
            </a:pPr>
            <a:r>
              <a:rPr lang="en-US" sz="2700">
                <a:solidFill>
                  <a:srgbClr val="808080"/>
                </a:solidFill>
                <a:ea typeface="Arimo"/>
              </a:rPr>
              <a:t>我们通过对auth cookie的获取，从后端的代码可以看出cookie的生成方法，这给了我们的机会。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a:off x="8458200" y="2339163"/>
            <a:ext cx="8305544" cy="6303037"/>
            <a:chOff x="0" y="0"/>
            <a:chExt cx="11074058" cy="8404050"/>
          </a:xfrm>
        </p:grpSpPr>
        <p:sp>
          <p:nvSpPr>
            <p:cNvPr id="9" name="Freeform 9"/>
            <p:cNvSpPr/>
            <p:nvPr/>
          </p:nvSpPr>
          <p:spPr>
            <a:xfrm>
              <a:off x="0" y="0"/>
              <a:ext cx="11074019" cy="8404098"/>
            </a:xfrm>
            <a:custGeom>
              <a:avLst/>
              <a:gdLst/>
              <a:ahLst/>
              <a:cxnLst/>
              <a:rect l="l" t="t" r="r" b="b"/>
              <a:pathLst>
                <a:path w="11074019" h="8404098">
                  <a:moveTo>
                    <a:pt x="0" y="0"/>
                  </a:moveTo>
                  <a:lnTo>
                    <a:pt x="11074019" y="0"/>
                  </a:lnTo>
                  <a:lnTo>
                    <a:pt x="11074019" y="8404098"/>
                  </a:lnTo>
                  <a:lnTo>
                    <a:pt x="0" y="8404098"/>
                  </a:lnTo>
                  <a:close/>
                </a:path>
              </a:pathLst>
            </a:custGeom>
            <a:solidFill>
              <a:srgbClr val="F2F2F2"/>
            </a:solidFill>
          </p:spPr>
          <p:txBody>
            <a:bodyPr/>
            <a:lstStyle/>
            <a:p>
              <a:endParaRPr lang="zh-CN" altLang="en-US"/>
            </a:p>
          </p:txBody>
        </p:sp>
      </p:grpSp>
      <p:grpSp>
        <p:nvGrpSpPr>
          <p:cNvPr id="10" name="Group 10"/>
          <p:cNvGrpSpPr/>
          <p:nvPr/>
        </p:nvGrpSpPr>
        <p:grpSpPr>
          <a:xfrm>
            <a:off x="9399195" y="2717901"/>
            <a:ext cx="798794" cy="781287"/>
            <a:chOff x="0" y="0"/>
            <a:chExt cx="1065058" cy="1041716"/>
          </a:xfrm>
        </p:grpSpPr>
        <p:sp>
          <p:nvSpPr>
            <p:cNvPr id="11" name="Freeform 11"/>
            <p:cNvSpPr/>
            <p:nvPr/>
          </p:nvSpPr>
          <p:spPr>
            <a:xfrm>
              <a:off x="0" y="0"/>
              <a:ext cx="1065022" cy="1041654"/>
            </a:xfrm>
            <a:custGeom>
              <a:avLst/>
              <a:gdLst/>
              <a:ahLst/>
              <a:cxnLst/>
              <a:rect l="l" t="t" r="r" b="b"/>
              <a:pathLst>
                <a:path w="1065022" h="1041654">
                  <a:moveTo>
                    <a:pt x="1042035" y="17018"/>
                  </a:moveTo>
                  <a:cubicBezTo>
                    <a:pt x="1024763" y="5715"/>
                    <a:pt x="1007491" y="0"/>
                    <a:pt x="990219" y="0"/>
                  </a:cubicBezTo>
                  <a:cubicBezTo>
                    <a:pt x="972947" y="0"/>
                    <a:pt x="955675" y="5715"/>
                    <a:pt x="944118" y="17018"/>
                  </a:cubicBezTo>
                  <a:cubicBezTo>
                    <a:pt x="736854" y="215138"/>
                    <a:pt x="736854" y="215138"/>
                    <a:pt x="736854" y="215138"/>
                  </a:cubicBezTo>
                  <a:cubicBezTo>
                    <a:pt x="736854" y="181229"/>
                    <a:pt x="736854" y="181229"/>
                    <a:pt x="736854" y="181229"/>
                  </a:cubicBezTo>
                  <a:cubicBezTo>
                    <a:pt x="0" y="181229"/>
                    <a:pt x="0" y="181229"/>
                    <a:pt x="0" y="181229"/>
                  </a:cubicBezTo>
                  <a:cubicBezTo>
                    <a:pt x="0" y="1041654"/>
                    <a:pt x="0" y="1041654"/>
                    <a:pt x="0" y="1041654"/>
                  </a:cubicBezTo>
                  <a:cubicBezTo>
                    <a:pt x="875030" y="1041654"/>
                    <a:pt x="875030" y="1041654"/>
                    <a:pt x="875030" y="1041654"/>
                  </a:cubicBezTo>
                  <a:cubicBezTo>
                    <a:pt x="875030" y="316992"/>
                    <a:pt x="875030" y="316992"/>
                    <a:pt x="875030" y="316992"/>
                  </a:cubicBezTo>
                  <a:cubicBezTo>
                    <a:pt x="834771" y="316992"/>
                    <a:pt x="834771" y="316992"/>
                    <a:pt x="834771" y="316992"/>
                  </a:cubicBezTo>
                  <a:cubicBezTo>
                    <a:pt x="1042035" y="113284"/>
                    <a:pt x="1042035" y="113284"/>
                    <a:pt x="1042035" y="113284"/>
                  </a:cubicBezTo>
                  <a:cubicBezTo>
                    <a:pt x="1065022" y="84963"/>
                    <a:pt x="1065022" y="45339"/>
                    <a:pt x="1042035" y="17018"/>
                  </a:cubicBezTo>
                  <a:close/>
                  <a:moveTo>
                    <a:pt x="829056" y="996442"/>
                  </a:moveTo>
                  <a:cubicBezTo>
                    <a:pt x="46101" y="996442"/>
                    <a:pt x="46101" y="996442"/>
                    <a:pt x="46101" y="996442"/>
                  </a:cubicBezTo>
                  <a:cubicBezTo>
                    <a:pt x="46101" y="226441"/>
                    <a:pt x="46101" y="226441"/>
                    <a:pt x="46101" y="226441"/>
                  </a:cubicBezTo>
                  <a:cubicBezTo>
                    <a:pt x="731139" y="226441"/>
                    <a:pt x="731139" y="226441"/>
                    <a:pt x="731139" y="226441"/>
                  </a:cubicBezTo>
                  <a:cubicBezTo>
                    <a:pt x="368427" y="577469"/>
                    <a:pt x="368427" y="577469"/>
                    <a:pt x="368427" y="577469"/>
                  </a:cubicBezTo>
                  <a:cubicBezTo>
                    <a:pt x="368427" y="679323"/>
                    <a:pt x="368427" y="679323"/>
                    <a:pt x="368427" y="679323"/>
                  </a:cubicBezTo>
                  <a:cubicBezTo>
                    <a:pt x="466344" y="679323"/>
                    <a:pt x="466344" y="679323"/>
                    <a:pt x="466344" y="679323"/>
                  </a:cubicBezTo>
                  <a:cubicBezTo>
                    <a:pt x="829056" y="316992"/>
                    <a:pt x="829056" y="316992"/>
                    <a:pt x="829056" y="316992"/>
                  </a:cubicBezTo>
                  <a:lnTo>
                    <a:pt x="829056" y="996442"/>
                  </a:lnTo>
                  <a:close/>
                  <a:moveTo>
                    <a:pt x="1007491" y="79248"/>
                  </a:moveTo>
                  <a:cubicBezTo>
                    <a:pt x="449072" y="634111"/>
                    <a:pt x="449072" y="634111"/>
                    <a:pt x="449072" y="634111"/>
                  </a:cubicBezTo>
                  <a:cubicBezTo>
                    <a:pt x="414528" y="634111"/>
                    <a:pt x="414528" y="634111"/>
                    <a:pt x="414528" y="634111"/>
                  </a:cubicBezTo>
                  <a:cubicBezTo>
                    <a:pt x="414528" y="600202"/>
                    <a:pt x="414528" y="600202"/>
                    <a:pt x="414528" y="600202"/>
                  </a:cubicBezTo>
                  <a:cubicBezTo>
                    <a:pt x="972947" y="50927"/>
                    <a:pt x="972947" y="50927"/>
                    <a:pt x="972947" y="50927"/>
                  </a:cubicBezTo>
                  <a:cubicBezTo>
                    <a:pt x="978662" y="45212"/>
                    <a:pt x="990219" y="45212"/>
                    <a:pt x="990219" y="45212"/>
                  </a:cubicBezTo>
                  <a:cubicBezTo>
                    <a:pt x="995934" y="45212"/>
                    <a:pt x="1001776" y="45212"/>
                    <a:pt x="1007491" y="50927"/>
                  </a:cubicBezTo>
                  <a:cubicBezTo>
                    <a:pt x="1013206" y="56642"/>
                    <a:pt x="1013206" y="62230"/>
                    <a:pt x="1013206" y="67945"/>
                  </a:cubicBezTo>
                  <a:cubicBezTo>
                    <a:pt x="1013206" y="67945"/>
                    <a:pt x="1013206" y="73660"/>
                    <a:pt x="1007491" y="79248"/>
                  </a:cubicBezTo>
                  <a:close/>
                </a:path>
              </a:pathLst>
            </a:custGeom>
            <a:solidFill>
              <a:srgbClr val="44546A"/>
            </a:solidFill>
          </p:spPr>
          <p:txBody>
            <a:bodyPr/>
            <a:lstStyle/>
            <a:p>
              <a:endParaRPr lang="zh-CN" altLang="en-US"/>
            </a:p>
          </p:txBody>
        </p:sp>
      </p:grpSp>
      <p:grpSp>
        <p:nvGrpSpPr>
          <p:cNvPr id="12" name="Group 12"/>
          <p:cNvGrpSpPr/>
          <p:nvPr/>
        </p:nvGrpSpPr>
        <p:grpSpPr>
          <a:xfrm rot="-10800000">
            <a:off x="16280701" y="8144056"/>
            <a:ext cx="483042" cy="494968"/>
            <a:chOff x="0" y="0"/>
            <a:chExt cx="644056" cy="659958"/>
          </a:xfrm>
        </p:grpSpPr>
        <p:sp>
          <p:nvSpPr>
            <p:cNvPr id="13" name="Freeform 13"/>
            <p:cNvSpPr/>
            <p:nvPr/>
          </p:nvSpPr>
          <p:spPr>
            <a:xfrm>
              <a:off x="0" y="0"/>
              <a:ext cx="644017" cy="660019"/>
            </a:xfrm>
            <a:custGeom>
              <a:avLst/>
              <a:gdLst/>
              <a:ahLst/>
              <a:cxnLst/>
              <a:rect l="l" t="t" r="r" b="b"/>
              <a:pathLst>
                <a:path w="644017" h="660019">
                  <a:moveTo>
                    <a:pt x="0" y="0"/>
                  </a:moveTo>
                  <a:lnTo>
                    <a:pt x="644017" y="0"/>
                  </a:lnTo>
                  <a:lnTo>
                    <a:pt x="434594" y="214630"/>
                  </a:lnTo>
                  <a:lnTo>
                    <a:pt x="214630" y="214630"/>
                  </a:lnTo>
                  <a:lnTo>
                    <a:pt x="214630" y="439928"/>
                  </a:lnTo>
                  <a:lnTo>
                    <a:pt x="0" y="660019"/>
                  </a:lnTo>
                  <a:close/>
                </a:path>
              </a:pathLst>
            </a:custGeom>
            <a:solidFill>
              <a:srgbClr val="A62038"/>
            </a:solidFill>
          </p:spPr>
          <p:txBody>
            <a:bodyPr/>
            <a:lstStyle/>
            <a:p>
              <a:endParaRPr lang="zh-CN" altLang="en-US"/>
            </a:p>
          </p:txBody>
        </p:sp>
      </p:grpSp>
      <p:pic>
        <p:nvPicPr>
          <p:cNvPr id="14" name="Picture 14"/>
          <p:cNvPicPr>
            <a:picLocks noChangeAspect="1"/>
          </p:cNvPicPr>
          <p:nvPr/>
        </p:nvPicPr>
        <p:blipFill>
          <a:blip r:embed="rId2"/>
          <a:srcRect/>
          <a:stretch>
            <a:fillRect/>
          </a:stretch>
        </p:blipFill>
        <p:spPr>
          <a:xfrm>
            <a:off x="719561" y="2717901"/>
            <a:ext cx="7529089" cy="5163808"/>
          </a:xfrm>
          <a:prstGeom prst="rect">
            <a:avLst/>
          </a:prstGeom>
        </p:spPr>
      </p:pic>
      <p:sp>
        <p:nvSpPr>
          <p:cNvPr id="15" name="TextBox 15"/>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6" name="TextBox 16"/>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a:t>
            </a:r>
          </a:p>
        </p:txBody>
      </p:sp>
      <p:sp>
        <p:nvSpPr>
          <p:cNvPr id="17" name="TextBox 17"/>
          <p:cNvSpPr txBox="1"/>
          <p:nvPr/>
        </p:nvSpPr>
        <p:spPr>
          <a:xfrm>
            <a:off x="10409940" y="2792196"/>
            <a:ext cx="5779321" cy="555346"/>
          </a:xfrm>
          <a:prstGeom prst="rect">
            <a:avLst/>
          </a:prstGeom>
        </p:spPr>
        <p:txBody>
          <a:bodyPr lIns="0" tIns="0" rIns="0" bIns="0" rtlCol="0" anchor="t">
            <a:spAutoFit/>
          </a:bodyPr>
          <a:lstStyle/>
          <a:p>
            <a:pPr algn="l">
              <a:lnSpc>
                <a:spcPts val="4147"/>
              </a:lnSpc>
            </a:pPr>
            <a:r>
              <a:rPr lang="en-US" sz="3600">
                <a:solidFill>
                  <a:srgbClr val="404040"/>
                </a:solidFill>
                <a:ea typeface="Arimo Bold"/>
              </a:rPr>
              <a:t>通过脚本获取iv</a:t>
            </a:r>
          </a:p>
        </p:txBody>
      </p:sp>
      <p:sp>
        <p:nvSpPr>
          <p:cNvPr id="18" name="TextBox 18"/>
          <p:cNvSpPr txBox="1"/>
          <p:nvPr/>
        </p:nvSpPr>
        <p:spPr>
          <a:xfrm>
            <a:off x="9667238" y="3985799"/>
            <a:ext cx="6134175" cy="3191256"/>
          </a:xfrm>
          <a:prstGeom prst="rect">
            <a:avLst/>
          </a:prstGeom>
        </p:spPr>
        <p:txBody>
          <a:bodyPr lIns="0" tIns="0" rIns="0" bIns="0" rtlCol="0" anchor="t">
            <a:spAutoFit/>
          </a:bodyPr>
          <a:lstStyle/>
          <a:p>
            <a:pPr algn="just">
              <a:lnSpc>
                <a:spcPts val="4212"/>
              </a:lnSpc>
            </a:pPr>
            <a:r>
              <a:rPr lang="en-US" sz="2700">
                <a:solidFill>
                  <a:srgbClr val="808080"/>
                </a:solidFill>
                <a:ea typeface="Arimo"/>
              </a:rPr>
              <a:t>因为我们从之前的php文件可以看出，当返回错误的cookie时服务器会返回“invalid padding”，而生成cookie需要username,也就是说我们如果需要破解iv需要得到username，这里我们使用脚本对username进行破解。</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a:off x="8458200" y="2339163"/>
            <a:ext cx="8305544" cy="6303037"/>
            <a:chOff x="0" y="0"/>
            <a:chExt cx="11074058" cy="8404050"/>
          </a:xfrm>
        </p:grpSpPr>
        <p:sp>
          <p:nvSpPr>
            <p:cNvPr id="9" name="Freeform 9"/>
            <p:cNvSpPr/>
            <p:nvPr/>
          </p:nvSpPr>
          <p:spPr>
            <a:xfrm>
              <a:off x="0" y="0"/>
              <a:ext cx="11074019" cy="8404098"/>
            </a:xfrm>
            <a:custGeom>
              <a:avLst/>
              <a:gdLst/>
              <a:ahLst/>
              <a:cxnLst/>
              <a:rect l="l" t="t" r="r" b="b"/>
              <a:pathLst>
                <a:path w="11074019" h="8404098">
                  <a:moveTo>
                    <a:pt x="0" y="0"/>
                  </a:moveTo>
                  <a:lnTo>
                    <a:pt x="11074019" y="0"/>
                  </a:lnTo>
                  <a:lnTo>
                    <a:pt x="11074019" y="8404098"/>
                  </a:lnTo>
                  <a:lnTo>
                    <a:pt x="0" y="8404098"/>
                  </a:lnTo>
                  <a:close/>
                </a:path>
              </a:pathLst>
            </a:custGeom>
            <a:solidFill>
              <a:srgbClr val="F2F2F2"/>
            </a:solidFill>
          </p:spPr>
          <p:txBody>
            <a:bodyPr/>
            <a:lstStyle/>
            <a:p>
              <a:endParaRPr lang="zh-CN" altLang="en-US"/>
            </a:p>
          </p:txBody>
        </p:sp>
      </p:grpSp>
      <p:grpSp>
        <p:nvGrpSpPr>
          <p:cNvPr id="10" name="Group 10"/>
          <p:cNvGrpSpPr/>
          <p:nvPr/>
        </p:nvGrpSpPr>
        <p:grpSpPr>
          <a:xfrm>
            <a:off x="9399195" y="2717901"/>
            <a:ext cx="798794" cy="781287"/>
            <a:chOff x="0" y="0"/>
            <a:chExt cx="1065058" cy="1041716"/>
          </a:xfrm>
        </p:grpSpPr>
        <p:sp>
          <p:nvSpPr>
            <p:cNvPr id="11" name="Freeform 11"/>
            <p:cNvSpPr/>
            <p:nvPr/>
          </p:nvSpPr>
          <p:spPr>
            <a:xfrm>
              <a:off x="0" y="0"/>
              <a:ext cx="1065022" cy="1041654"/>
            </a:xfrm>
            <a:custGeom>
              <a:avLst/>
              <a:gdLst/>
              <a:ahLst/>
              <a:cxnLst/>
              <a:rect l="l" t="t" r="r" b="b"/>
              <a:pathLst>
                <a:path w="1065022" h="1041654">
                  <a:moveTo>
                    <a:pt x="1042035" y="17018"/>
                  </a:moveTo>
                  <a:cubicBezTo>
                    <a:pt x="1024763" y="5715"/>
                    <a:pt x="1007491" y="0"/>
                    <a:pt x="990219" y="0"/>
                  </a:cubicBezTo>
                  <a:cubicBezTo>
                    <a:pt x="972947" y="0"/>
                    <a:pt x="955675" y="5715"/>
                    <a:pt x="944118" y="17018"/>
                  </a:cubicBezTo>
                  <a:cubicBezTo>
                    <a:pt x="736854" y="215138"/>
                    <a:pt x="736854" y="215138"/>
                    <a:pt x="736854" y="215138"/>
                  </a:cubicBezTo>
                  <a:cubicBezTo>
                    <a:pt x="736854" y="181229"/>
                    <a:pt x="736854" y="181229"/>
                    <a:pt x="736854" y="181229"/>
                  </a:cubicBezTo>
                  <a:cubicBezTo>
                    <a:pt x="0" y="181229"/>
                    <a:pt x="0" y="181229"/>
                    <a:pt x="0" y="181229"/>
                  </a:cubicBezTo>
                  <a:cubicBezTo>
                    <a:pt x="0" y="1041654"/>
                    <a:pt x="0" y="1041654"/>
                    <a:pt x="0" y="1041654"/>
                  </a:cubicBezTo>
                  <a:cubicBezTo>
                    <a:pt x="875030" y="1041654"/>
                    <a:pt x="875030" y="1041654"/>
                    <a:pt x="875030" y="1041654"/>
                  </a:cubicBezTo>
                  <a:cubicBezTo>
                    <a:pt x="875030" y="316992"/>
                    <a:pt x="875030" y="316992"/>
                    <a:pt x="875030" y="316992"/>
                  </a:cubicBezTo>
                  <a:cubicBezTo>
                    <a:pt x="834771" y="316992"/>
                    <a:pt x="834771" y="316992"/>
                    <a:pt x="834771" y="316992"/>
                  </a:cubicBezTo>
                  <a:cubicBezTo>
                    <a:pt x="1042035" y="113284"/>
                    <a:pt x="1042035" y="113284"/>
                    <a:pt x="1042035" y="113284"/>
                  </a:cubicBezTo>
                  <a:cubicBezTo>
                    <a:pt x="1065022" y="84963"/>
                    <a:pt x="1065022" y="45339"/>
                    <a:pt x="1042035" y="17018"/>
                  </a:cubicBezTo>
                  <a:close/>
                  <a:moveTo>
                    <a:pt x="829056" y="996442"/>
                  </a:moveTo>
                  <a:cubicBezTo>
                    <a:pt x="46101" y="996442"/>
                    <a:pt x="46101" y="996442"/>
                    <a:pt x="46101" y="996442"/>
                  </a:cubicBezTo>
                  <a:cubicBezTo>
                    <a:pt x="46101" y="226441"/>
                    <a:pt x="46101" y="226441"/>
                    <a:pt x="46101" y="226441"/>
                  </a:cubicBezTo>
                  <a:cubicBezTo>
                    <a:pt x="731139" y="226441"/>
                    <a:pt x="731139" y="226441"/>
                    <a:pt x="731139" y="226441"/>
                  </a:cubicBezTo>
                  <a:cubicBezTo>
                    <a:pt x="368427" y="577469"/>
                    <a:pt x="368427" y="577469"/>
                    <a:pt x="368427" y="577469"/>
                  </a:cubicBezTo>
                  <a:cubicBezTo>
                    <a:pt x="368427" y="679323"/>
                    <a:pt x="368427" y="679323"/>
                    <a:pt x="368427" y="679323"/>
                  </a:cubicBezTo>
                  <a:cubicBezTo>
                    <a:pt x="466344" y="679323"/>
                    <a:pt x="466344" y="679323"/>
                    <a:pt x="466344" y="679323"/>
                  </a:cubicBezTo>
                  <a:cubicBezTo>
                    <a:pt x="829056" y="316992"/>
                    <a:pt x="829056" y="316992"/>
                    <a:pt x="829056" y="316992"/>
                  </a:cubicBezTo>
                  <a:lnTo>
                    <a:pt x="829056" y="996442"/>
                  </a:lnTo>
                  <a:close/>
                  <a:moveTo>
                    <a:pt x="1007491" y="79248"/>
                  </a:moveTo>
                  <a:cubicBezTo>
                    <a:pt x="449072" y="634111"/>
                    <a:pt x="449072" y="634111"/>
                    <a:pt x="449072" y="634111"/>
                  </a:cubicBezTo>
                  <a:cubicBezTo>
                    <a:pt x="414528" y="634111"/>
                    <a:pt x="414528" y="634111"/>
                    <a:pt x="414528" y="634111"/>
                  </a:cubicBezTo>
                  <a:cubicBezTo>
                    <a:pt x="414528" y="600202"/>
                    <a:pt x="414528" y="600202"/>
                    <a:pt x="414528" y="600202"/>
                  </a:cubicBezTo>
                  <a:cubicBezTo>
                    <a:pt x="972947" y="50927"/>
                    <a:pt x="972947" y="50927"/>
                    <a:pt x="972947" y="50927"/>
                  </a:cubicBezTo>
                  <a:cubicBezTo>
                    <a:pt x="978662" y="45212"/>
                    <a:pt x="990219" y="45212"/>
                    <a:pt x="990219" y="45212"/>
                  </a:cubicBezTo>
                  <a:cubicBezTo>
                    <a:pt x="995934" y="45212"/>
                    <a:pt x="1001776" y="45212"/>
                    <a:pt x="1007491" y="50927"/>
                  </a:cubicBezTo>
                  <a:cubicBezTo>
                    <a:pt x="1013206" y="56642"/>
                    <a:pt x="1013206" y="62230"/>
                    <a:pt x="1013206" y="67945"/>
                  </a:cubicBezTo>
                  <a:cubicBezTo>
                    <a:pt x="1013206" y="67945"/>
                    <a:pt x="1013206" y="73660"/>
                    <a:pt x="1007491" y="79248"/>
                  </a:cubicBezTo>
                  <a:close/>
                </a:path>
              </a:pathLst>
            </a:custGeom>
            <a:solidFill>
              <a:srgbClr val="44546A"/>
            </a:solidFill>
          </p:spPr>
          <p:txBody>
            <a:bodyPr/>
            <a:lstStyle/>
            <a:p>
              <a:endParaRPr lang="zh-CN" altLang="en-US"/>
            </a:p>
          </p:txBody>
        </p:sp>
      </p:grpSp>
      <p:grpSp>
        <p:nvGrpSpPr>
          <p:cNvPr id="12" name="Group 12"/>
          <p:cNvGrpSpPr/>
          <p:nvPr/>
        </p:nvGrpSpPr>
        <p:grpSpPr>
          <a:xfrm rot="-10800000">
            <a:off x="16280701" y="8144056"/>
            <a:ext cx="483042" cy="494968"/>
            <a:chOff x="0" y="0"/>
            <a:chExt cx="644056" cy="659958"/>
          </a:xfrm>
        </p:grpSpPr>
        <p:sp>
          <p:nvSpPr>
            <p:cNvPr id="13" name="Freeform 13"/>
            <p:cNvSpPr/>
            <p:nvPr/>
          </p:nvSpPr>
          <p:spPr>
            <a:xfrm>
              <a:off x="0" y="0"/>
              <a:ext cx="644017" cy="660019"/>
            </a:xfrm>
            <a:custGeom>
              <a:avLst/>
              <a:gdLst/>
              <a:ahLst/>
              <a:cxnLst/>
              <a:rect l="l" t="t" r="r" b="b"/>
              <a:pathLst>
                <a:path w="644017" h="660019">
                  <a:moveTo>
                    <a:pt x="0" y="0"/>
                  </a:moveTo>
                  <a:lnTo>
                    <a:pt x="644017" y="0"/>
                  </a:lnTo>
                  <a:lnTo>
                    <a:pt x="434594" y="214630"/>
                  </a:lnTo>
                  <a:lnTo>
                    <a:pt x="214630" y="214630"/>
                  </a:lnTo>
                  <a:lnTo>
                    <a:pt x="214630" y="439928"/>
                  </a:lnTo>
                  <a:lnTo>
                    <a:pt x="0" y="660019"/>
                  </a:lnTo>
                  <a:close/>
                </a:path>
              </a:pathLst>
            </a:custGeom>
            <a:solidFill>
              <a:srgbClr val="A62038"/>
            </a:solidFill>
          </p:spPr>
          <p:txBody>
            <a:bodyPr/>
            <a:lstStyle/>
            <a:p>
              <a:endParaRPr lang="zh-CN" altLang="en-US"/>
            </a:p>
          </p:txBody>
        </p:sp>
      </p:grpSp>
      <p:pic>
        <p:nvPicPr>
          <p:cNvPr id="14" name="Picture 14"/>
          <p:cNvPicPr>
            <a:picLocks noChangeAspect="1"/>
          </p:cNvPicPr>
          <p:nvPr/>
        </p:nvPicPr>
        <p:blipFill>
          <a:blip r:embed="rId2"/>
          <a:srcRect/>
          <a:stretch>
            <a:fillRect/>
          </a:stretch>
        </p:blipFill>
        <p:spPr>
          <a:xfrm>
            <a:off x="1457824" y="1927713"/>
            <a:ext cx="6132510" cy="7125938"/>
          </a:xfrm>
          <a:prstGeom prst="rect">
            <a:avLst/>
          </a:prstGeom>
        </p:spPr>
      </p:pic>
      <p:sp>
        <p:nvSpPr>
          <p:cNvPr id="15" name="TextBox 15"/>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6" name="TextBox 16"/>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a:t>
            </a:r>
          </a:p>
        </p:txBody>
      </p:sp>
      <p:sp>
        <p:nvSpPr>
          <p:cNvPr id="17" name="TextBox 17"/>
          <p:cNvSpPr txBox="1"/>
          <p:nvPr/>
        </p:nvSpPr>
        <p:spPr>
          <a:xfrm>
            <a:off x="10409940" y="2792196"/>
            <a:ext cx="5779321" cy="555346"/>
          </a:xfrm>
          <a:prstGeom prst="rect">
            <a:avLst/>
          </a:prstGeom>
        </p:spPr>
        <p:txBody>
          <a:bodyPr lIns="0" tIns="0" rIns="0" bIns="0" rtlCol="0" anchor="t">
            <a:spAutoFit/>
          </a:bodyPr>
          <a:lstStyle/>
          <a:p>
            <a:pPr algn="l">
              <a:lnSpc>
                <a:spcPts val="4147"/>
              </a:lnSpc>
            </a:pPr>
            <a:r>
              <a:rPr lang="en-US" sz="3600">
                <a:solidFill>
                  <a:srgbClr val="404040"/>
                </a:solidFill>
                <a:ea typeface="Arimo Bold"/>
              </a:rPr>
              <a:t>破解结果</a:t>
            </a:r>
          </a:p>
        </p:txBody>
      </p:sp>
      <p:sp>
        <p:nvSpPr>
          <p:cNvPr id="18" name="TextBox 18"/>
          <p:cNvSpPr txBox="1"/>
          <p:nvPr/>
        </p:nvSpPr>
        <p:spPr>
          <a:xfrm>
            <a:off x="9667238" y="3985799"/>
            <a:ext cx="6134175" cy="2657856"/>
          </a:xfrm>
          <a:prstGeom prst="rect">
            <a:avLst/>
          </a:prstGeom>
        </p:spPr>
        <p:txBody>
          <a:bodyPr lIns="0" tIns="0" rIns="0" bIns="0" rtlCol="0" anchor="t">
            <a:spAutoFit/>
          </a:bodyPr>
          <a:lstStyle/>
          <a:p>
            <a:pPr algn="just">
              <a:lnSpc>
                <a:spcPts val="4212"/>
              </a:lnSpc>
            </a:pPr>
            <a:r>
              <a:rPr lang="en-US" sz="2700">
                <a:solidFill>
                  <a:srgbClr val="808080"/>
                </a:solidFill>
                <a:ea typeface="Arimo"/>
              </a:rPr>
              <a:t>从左图的结果可以看出，我们成功将用户名破解''user=jyh'',脚本的逻辑其实就是向服务器一直发送cookie，通过不断地尝试username得出结果，到这里我们已经实现了条件一和条件二的所有内容。</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pic>
        <p:nvPicPr>
          <p:cNvPr id="8" name="Picture 8"/>
          <p:cNvPicPr>
            <a:picLocks noChangeAspect="1"/>
          </p:cNvPicPr>
          <p:nvPr/>
        </p:nvPicPr>
        <p:blipFill>
          <a:blip r:embed="rId2"/>
          <a:srcRect/>
          <a:stretch>
            <a:fillRect/>
          </a:stretch>
        </p:blipFill>
        <p:spPr>
          <a:xfrm>
            <a:off x="2001474" y="2492044"/>
            <a:ext cx="14285052" cy="1616817"/>
          </a:xfrm>
          <a:prstGeom prst="rect">
            <a:avLst/>
          </a:prstGeom>
        </p:spPr>
      </p:pic>
      <p:pic>
        <p:nvPicPr>
          <p:cNvPr id="9" name="Picture 9"/>
          <p:cNvPicPr>
            <a:picLocks noChangeAspect="1"/>
          </p:cNvPicPr>
          <p:nvPr/>
        </p:nvPicPr>
        <p:blipFill>
          <a:blip r:embed="rId3"/>
          <a:srcRect/>
          <a:stretch>
            <a:fillRect/>
          </a:stretch>
        </p:blipFill>
        <p:spPr>
          <a:xfrm>
            <a:off x="2281922" y="4510937"/>
            <a:ext cx="12775200" cy="2442677"/>
          </a:xfrm>
          <a:prstGeom prst="rect">
            <a:avLst/>
          </a:prstGeom>
        </p:spPr>
      </p:pic>
      <p:sp>
        <p:nvSpPr>
          <p:cNvPr id="10" name="TextBox 10"/>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1" name="TextBox 11"/>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a:t>
            </a:r>
          </a:p>
        </p:txBody>
      </p:sp>
      <p:sp>
        <p:nvSpPr>
          <p:cNvPr id="12" name="TextBox 12"/>
          <p:cNvSpPr txBox="1"/>
          <p:nvPr/>
        </p:nvSpPr>
        <p:spPr>
          <a:xfrm>
            <a:off x="1618059" y="8103870"/>
            <a:ext cx="15416451" cy="1057656"/>
          </a:xfrm>
          <a:prstGeom prst="rect">
            <a:avLst/>
          </a:prstGeom>
        </p:spPr>
        <p:txBody>
          <a:bodyPr lIns="0" tIns="0" rIns="0" bIns="0" rtlCol="0" anchor="t">
            <a:spAutoFit/>
          </a:bodyPr>
          <a:lstStyle/>
          <a:p>
            <a:pPr algn="l">
              <a:lnSpc>
                <a:spcPts val="4212"/>
              </a:lnSpc>
            </a:pPr>
            <a:r>
              <a:rPr lang="en-US" sz="2700" spc="450">
                <a:solidFill>
                  <a:srgbClr val="A4A4A4"/>
                </a:solidFill>
                <a:ea typeface="Arimo"/>
              </a:rPr>
              <a:t>将username修改为admin随后生成对应cookies,通过这个cookie去以admin的用户身份去登陆网站，这样来获得更多的权限。</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pic>
        <p:nvPicPr>
          <p:cNvPr id="8" name="Picture 8"/>
          <p:cNvPicPr>
            <a:picLocks noChangeAspect="1"/>
          </p:cNvPicPr>
          <p:nvPr/>
        </p:nvPicPr>
        <p:blipFill>
          <a:blip r:embed="rId2"/>
          <a:srcRect/>
          <a:stretch>
            <a:fillRect/>
          </a:stretch>
        </p:blipFill>
        <p:spPr>
          <a:xfrm>
            <a:off x="8957672" y="2587206"/>
            <a:ext cx="9055504" cy="4467382"/>
          </a:xfrm>
          <a:prstGeom prst="rect">
            <a:avLst/>
          </a:prstGeom>
        </p:spPr>
      </p:pic>
      <p:pic>
        <p:nvPicPr>
          <p:cNvPr id="9" name="Picture 9"/>
          <p:cNvPicPr>
            <a:picLocks noChangeAspect="1"/>
          </p:cNvPicPr>
          <p:nvPr/>
        </p:nvPicPr>
        <p:blipFill>
          <a:blip r:embed="rId3"/>
          <a:srcRect/>
          <a:stretch>
            <a:fillRect/>
          </a:stretch>
        </p:blipFill>
        <p:spPr>
          <a:xfrm>
            <a:off x="399579" y="2454130"/>
            <a:ext cx="8269943" cy="4715190"/>
          </a:xfrm>
          <a:prstGeom prst="rect">
            <a:avLst/>
          </a:prstGeom>
        </p:spPr>
      </p:pic>
      <p:sp>
        <p:nvSpPr>
          <p:cNvPr id="10" name="TextBox 10"/>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11" name="TextBox 11"/>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ea typeface="Arimo Bold"/>
              </a:rPr>
              <a:t>攻击效果展示</a:t>
            </a:r>
          </a:p>
        </p:txBody>
      </p:sp>
      <p:sp>
        <p:nvSpPr>
          <p:cNvPr id="12" name="TextBox 12"/>
          <p:cNvSpPr txBox="1"/>
          <p:nvPr/>
        </p:nvSpPr>
        <p:spPr>
          <a:xfrm>
            <a:off x="1618059" y="8103870"/>
            <a:ext cx="15416451" cy="1591056"/>
          </a:xfrm>
          <a:prstGeom prst="rect">
            <a:avLst/>
          </a:prstGeom>
        </p:spPr>
        <p:txBody>
          <a:bodyPr lIns="0" tIns="0" rIns="0" bIns="0" rtlCol="0" anchor="t">
            <a:spAutoFit/>
          </a:bodyPr>
          <a:lstStyle/>
          <a:p>
            <a:pPr algn="l">
              <a:lnSpc>
                <a:spcPts val="4212"/>
              </a:lnSpc>
            </a:pPr>
            <a:r>
              <a:rPr lang="en-US" sz="2700" spc="450">
                <a:solidFill>
                  <a:srgbClr val="A4A4A4"/>
                </a:solidFill>
                <a:ea typeface="Arimo"/>
              </a:rPr>
              <a:t>这里就是攻击前后的变化，我们看出开始时我们是以jyh的用户身份进行登陆，在修改cookie之后，服务解密得出我们的user为admin,这样就实现了我们admin的身份访问网站。</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3345" y="3328475"/>
            <a:ext cx="3240762" cy="937260"/>
          </a:xfrm>
          <a:prstGeom prst="rect">
            <a:avLst/>
          </a:prstGeom>
        </p:spPr>
        <p:txBody>
          <a:bodyPr lIns="0" tIns="0" rIns="0" bIns="0" rtlCol="0" anchor="t">
            <a:spAutoFit/>
          </a:bodyPr>
          <a:lstStyle/>
          <a:p>
            <a:pPr algn="l">
              <a:lnSpc>
                <a:spcPts val="9150"/>
              </a:lnSpc>
            </a:pPr>
            <a:r>
              <a:rPr lang="en-US" sz="9187" spc="-184">
                <a:solidFill>
                  <a:srgbClr val="FFFFFF"/>
                </a:solidFill>
                <a:ea typeface="Arimo"/>
              </a:rPr>
              <a:t>目录</a:t>
            </a:r>
          </a:p>
        </p:txBody>
      </p:sp>
      <p:sp>
        <p:nvSpPr>
          <p:cNvPr id="3" name="TextBox 3"/>
          <p:cNvSpPr txBox="1"/>
          <p:nvPr/>
        </p:nvSpPr>
        <p:spPr>
          <a:xfrm>
            <a:off x="1248727" y="4837305"/>
            <a:ext cx="3989070" cy="622935"/>
          </a:xfrm>
          <a:prstGeom prst="rect">
            <a:avLst/>
          </a:prstGeom>
        </p:spPr>
        <p:txBody>
          <a:bodyPr lIns="0" tIns="0" rIns="0" bIns="0" rtlCol="0" anchor="t">
            <a:spAutoFit/>
          </a:bodyPr>
          <a:lstStyle/>
          <a:p>
            <a:pPr algn="l">
              <a:lnSpc>
                <a:spcPts val="5400"/>
              </a:lnSpc>
            </a:pPr>
            <a:r>
              <a:rPr lang="en-US" sz="4500" spc="179">
                <a:solidFill>
                  <a:srgbClr val="FFFFFF"/>
                </a:solidFill>
                <a:latin typeface="Arimo"/>
              </a:rPr>
              <a:t>CONTENTS</a:t>
            </a:r>
          </a:p>
        </p:txBody>
      </p:sp>
      <p:grpSp>
        <p:nvGrpSpPr>
          <p:cNvPr id="4" name="Group 4"/>
          <p:cNvGrpSpPr/>
          <p:nvPr/>
        </p:nvGrpSpPr>
        <p:grpSpPr>
          <a:xfrm>
            <a:off x="-32424" y="-39816"/>
            <a:ext cx="5937925" cy="10326816"/>
            <a:chOff x="0" y="0"/>
            <a:chExt cx="7917234" cy="13769088"/>
          </a:xfrm>
        </p:grpSpPr>
        <p:sp>
          <p:nvSpPr>
            <p:cNvPr id="5" name="Freeform 5"/>
            <p:cNvSpPr/>
            <p:nvPr/>
          </p:nvSpPr>
          <p:spPr>
            <a:xfrm>
              <a:off x="0" y="0"/>
              <a:ext cx="7917307" cy="13769085"/>
            </a:xfrm>
            <a:custGeom>
              <a:avLst/>
              <a:gdLst/>
              <a:ahLst/>
              <a:cxnLst/>
              <a:rect l="l" t="t" r="r" b="b"/>
              <a:pathLst>
                <a:path w="7917307" h="13769085">
                  <a:moveTo>
                    <a:pt x="0" y="0"/>
                  </a:moveTo>
                  <a:lnTo>
                    <a:pt x="7263638" y="25400"/>
                  </a:lnTo>
                  <a:lnTo>
                    <a:pt x="7478903" y="957961"/>
                  </a:lnTo>
                  <a:cubicBezTo>
                    <a:pt x="7766304" y="2362708"/>
                    <a:pt x="7917307" y="3817112"/>
                    <a:pt x="7917307" y="5306822"/>
                  </a:cubicBezTo>
                  <a:cubicBezTo>
                    <a:pt x="7917307" y="8286242"/>
                    <a:pt x="7313549" y="11124565"/>
                    <a:pt x="6221603" y="13706221"/>
                  </a:cubicBezTo>
                  <a:lnTo>
                    <a:pt x="6193155" y="13769085"/>
                  </a:lnTo>
                  <a:lnTo>
                    <a:pt x="0" y="13769085"/>
                  </a:lnTo>
                  <a:lnTo>
                    <a:pt x="0" y="0"/>
                  </a:lnTo>
                  <a:close/>
                </a:path>
              </a:pathLst>
            </a:custGeom>
            <a:solidFill>
              <a:srgbClr val="A6A6A6">
                <a:alpha val="49804"/>
              </a:srgbClr>
            </a:solidFill>
          </p:spPr>
          <p:txBody>
            <a:bodyPr/>
            <a:lstStyle/>
            <a:p>
              <a:endParaRPr lang="zh-CN" altLang="en-US"/>
            </a:p>
          </p:txBody>
        </p:sp>
      </p:grpSp>
      <p:grpSp>
        <p:nvGrpSpPr>
          <p:cNvPr id="6" name="Group 6"/>
          <p:cNvGrpSpPr/>
          <p:nvPr/>
        </p:nvGrpSpPr>
        <p:grpSpPr>
          <a:xfrm>
            <a:off x="-13376" y="-39816"/>
            <a:ext cx="5505450" cy="10326816"/>
            <a:chOff x="0" y="0"/>
            <a:chExt cx="7340600" cy="13769088"/>
          </a:xfrm>
        </p:grpSpPr>
        <p:sp>
          <p:nvSpPr>
            <p:cNvPr id="7" name="Freeform 7"/>
            <p:cNvSpPr/>
            <p:nvPr/>
          </p:nvSpPr>
          <p:spPr>
            <a:xfrm>
              <a:off x="-127" y="0"/>
              <a:ext cx="7340727" cy="13769087"/>
            </a:xfrm>
            <a:custGeom>
              <a:avLst/>
              <a:gdLst/>
              <a:ahLst/>
              <a:cxnLst/>
              <a:rect l="l" t="t" r="r" b="b"/>
              <a:pathLst>
                <a:path w="7340727" h="13769087">
                  <a:moveTo>
                    <a:pt x="127" y="0"/>
                  </a:moveTo>
                  <a:lnTo>
                    <a:pt x="6327902" y="25400"/>
                  </a:lnTo>
                  <a:lnTo>
                    <a:pt x="6426073" y="240030"/>
                  </a:lnTo>
                  <a:cubicBezTo>
                    <a:pt x="7017893" y="1631950"/>
                    <a:pt x="7340727" y="3135503"/>
                    <a:pt x="7340727" y="4704080"/>
                  </a:cubicBezTo>
                  <a:cubicBezTo>
                    <a:pt x="7340727" y="8065262"/>
                    <a:pt x="5858002" y="11128121"/>
                    <a:pt x="3425317" y="13433806"/>
                  </a:cubicBezTo>
                  <a:lnTo>
                    <a:pt x="3054223" y="13769087"/>
                  </a:lnTo>
                  <a:lnTo>
                    <a:pt x="0" y="13743687"/>
                  </a:lnTo>
                  <a:lnTo>
                    <a:pt x="0" y="0"/>
                  </a:lnTo>
                  <a:close/>
                </a:path>
              </a:pathLst>
            </a:custGeom>
            <a:solidFill>
              <a:srgbClr val="A62038"/>
            </a:solidFill>
          </p:spPr>
          <p:txBody>
            <a:bodyPr/>
            <a:lstStyle/>
            <a:p>
              <a:endParaRPr lang="zh-CN" altLang="en-US"/>
            </a:p>
          </p:txBody>
        </p:sp>
      </p:grpSp>
      <p:sp>
        <p:nvSpPr>
          <p:cNvPr id="8" name="TextBox 8"/>
          <p:cNvSpPr txBox="1"/>
          <p:nvPr/>
        </p:nvSpPr>
        <p:spPr>
          <a:xfrm>
            <a:off x="1085890" y="2289309"/>
            <a:ext cx="3037100" cy="1300838"/>
          </a:xfrm>
          <a:prstGeom prst="rect">
            <a:avLst/>
          </a:prstGeom>
        </p:spPr>
        <p:txBody>
          <a:bodyPr lIns="0" tIns="0" rIns="0" bIns="0" rtlCol="0" anchor="t">
            <a:spAutoFit/>
          </a:bodyPr>
          <a:lstStyle/>
          <a:p>
            <a:pPr algn="ctr">
              <a:lnSpc>
                <a:spcPts val="8316"/>
              </a:lnSpc>
            </a:pPr>
            <a:r>
              <a:rPr lang="en-US" sz="6600" spc="900">
                <a:solidFill>
                  <a:srgbClr val="FFFFFF"/>
                </a:solidFill>
                <a:ea typeface="Arimo Bold"/>
              </a:rPr>
              <a:t>目 录</a:t>
            </a:r>
          </a:p>
        </p:txBody>
      </p:sp>
      <p:sp>
        <p:nvSpPr>
          <p:cNvPr id="9" name="AutoShape 9"/>
          <p:cNvSpPr/>
          <p:nvPr/>
        </p:nvSpPr>
        <p:spPr>
          <a:xfrm rot="29134">
            <a:off x="1458065" y="3849849"/>
            <a:ext cx="2247874" cy="0"/>
          </a:xfrm>
          <a:prstGeom prst="line">
            <a:avLst/>
          </a:prstGeom>
          <a:ln w="9525" cap="rnd">
            <a:solidFill>
              <a:srgbClr val="FFFFFF"/>
            </a:solidFill>
            <a:prstDash val="solid"/>
            <a:headEnd type="none" w="sm" len="sm"/>
            <a:tailEnd type="none" w="sm" len="sm"/>
          </a:ln>
        </p:spPr>
        <p:txBody>
          <a:bodyPr/>
          <a:lstStyle/>
          <a:p>
            <a:endParaRPr lang="zh-CN" altLang="en-US"/>
          </a:p>
        </p:txBody>
      </p:sp>
      <p:pic>
        <p:nvPicPr>
          <p:cNvPr id="10" name="Picture 10"/>
          <p:cNvPicPr>
            <a:picLocks noChangeAspect="1"/>
          </p:cNvPicPr>
          <p:nvPr/>
        </p:nvPicPr>
        <p:blipFill>
          <a:blip r:embed="rId2"/>
          <a:srcRect l="2346" r="68406" b="534"/>
          <a:stretch>
            <a:fillRect/>
          </a:stretch>
        </p:blipFill>
        <p:spPr>
          <a:xfrm>
            <a:off x="1679714" y="4201904"/>
            <a:ext cx="1771650" cy="1980678"/>
          </a:xfrm>
          <a:prstGeom prst="rect">
            <a:avLst/>
          </a:prstGeom>
        </p:spPr>
      </p:pic>
      <p:sp>
        <p:nvSpPr>
          <p:cNvPr id="12" name="TextBox 12"/>
          <p:cNvSpPr txBox="1"/>
          <p:nvPr/>
        </p:nvSpPr>
        <p:spPr>
          <a:xfrm>
            <a:off x="7479757" y="4299072"/>
            <a:ext cx="10760614" cy="1400175"/>
          </a:xfrm>
          <a:prstGeom prst="rect">
            <a:avLst/>
          </a:prstGeom>
        </p:spPr>
        <p:txBody>
          <a:bodyPr lIns="0" tIns="0" rIns="0" bIns="0" rtlCol="0" anchor="t">
            <a:spAutoFit/>
          </a:bodyPr>
          <a:lstStyle/>
          <a:p>
            <a:pPr algn="l">
              <a:lnSpc>
                <a:spcPts val="5400"/>
              </a:lnSpc>
            </a:pPr>
            <a:r>
              <a:rPr lang="en-US" sz="4500" spc="450" dirty="0">
                <a:solidFill>
                  <a:srgbClr val="E0CFBD"/>
                </a:solidFill>
                <a:latin typeface="Arimo"/>
              </a:rPr>
              <a:t>02</a:t>
            </a:r>
            <a:r>
              <a:rPr lang="en-US" sz="4500" spc="450" dirty="0">
                <a:solidFill>
                  <a:srgbClr val="A6A6A6"/>
                </a:solidFill>
                <a:latin typeface="Arimo"/>
              </a:rPr>
              <a:t>-</a:t>
            </a:r>
            <a:r>
              <a:rPr lang="en-US" sz="4500" spc="450" dirty="0">
                <a:solidFill>
                  <a:srgbClr val="000000"/>
                </a:solidFill>
                <a:latin typeface="Arimo"/>
              </a:rPr>
              <a:t>Hack the Padding Oracle Lab</a:t>
            </a:r>
          </a:p>
          <a:p>
            <a:pPr algn="l">
              <a:lnSpc>
                <a:spcPts val="5400"/>
              </a:lnSpc>
            </a:pPr>
            <a:endParaRPr lang="en-US" sz="4500" spc="450" dirty="0">
              <a:solidFill>
                <a:srgbClr val="000000"/>
              </a:solidFill>
              <a:latin typeface="Arimo"/>
            </a:endParaRPr>
          </a:p>
        </p:txBody>
      </p:sp>
      <p:sp>
        <p:nvSpPr>
          <p:cNvPr id="14" name="TextBox 14"/>
          <p:cNvSpPr txBox="1"/>
          <p:nvPr/>
        </p:nvSpPr>
        <p:spPr>
          <a:xfrm>
            <a:off x="7517859" y="1993757"/>
            <a:ext cx="8022030" cy="714375"/>
          </a:xfrm>
          <a:prstGeom prst="rect">
            <a:avLst/>
          </a:prstGeom>
        </p:spPr>
        <p:txBody>
          <a:bodyPr lIns="0" tIns="0" rIns="0" bIns="0" rtlCol="0" anchor="t">
            <a:spAutoFit/>
          </a:bodyPr>
          <a:lstStyle/>
          <a:p>
            <a:pPr algn="l">
              <a:lnSpc>
                <a:spcPts val="5400"/>
              </a:lnSpc>
            </a:pPr>
            <a:r>
              <a:rPr lang="en-US" sz="4500" spc="450">
                <a:solidFill>
                  <a:srgbClr val="E0CFBD"/>
                </a:solidFill>
                <a:latin typeface="Arimo"/>
              </a:rPr>
              <a:t>01</a:t>
            </a:r>
            <a:r>
              <a:rPr lang="en-US" sz="4500" spc="450">
                <a:solidFill>
                  <a:srgbClr val="000000"/>
                </a:solidFill>
                <a:latin typeface="Arimo"/>
              </a:rPr>
              <a:t>-攻击原理</a:t>
            </a:r>
          </a:p>
        </p:txBody>
      </p:sp>
      <p:sp>
        <p:nvSpPr>
          <p:cNvPr id="16" name="TextBox 16"/>
          <p:cNvSpPr txBox="1"/>
          <p:nvPr/>
        </p:nvSpPr>
        <p:spPr>
          <a:xfrm>
            <a:off x="7489282" y="6522418"/>
            <a:ext cx="7974404" cy="714375"/>
          </a:xfrm>
          <a:prstGeom prst="rect">
            <a:avLst/>
          </a:prstGeom>
        </p:spPr>
        <p:txBody>
          <a:bodyPr lIns="0" tIns="0" rIns="0" bIns="0" rtlCol="0" anchor="t">
            <a:spAutoFit/>
          </a:bodyPr>
          <a:lstStyle/>
          <a:p>
            <a:pPr algn="l">
              <a:lnSpc>
                <a:spcPts val="5400"/>
              </a:lnSpc>
            </a:pPr>
            <a:r>
              <a:rPr lang="en-US" sz="4500" spc="450">
                <a:solidFill>
                  <a:srgbClr val="E0CFBD"/>
                </a:solidFill>
                <a:latin typeface="Arimo"/>
              </a:rPr>
              <a:t>03</a:t>
            </a:r>
            <a:r>
              <a:rPr lang="en-US" sz="4500" spc="450">
                <a:solidFill>
                  <a:srgbClr val="A6A6A6"/>
                </a:solidFill>
                <a:latin typeface="Arimo"/>
              </a:rPr>
              <a:t>-</a:t>
            </a:r>
            <a:r>
              <a:rPr lang="en-US" sz="4500" spc="450">
                <a:solidFill>
                  <a:srgbClr val="000000"/>
                </a:solidFill>
                <a:ea typeface="Arimo"/>
              </a:rPr>
              <a:t>防范措施</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547469" y="-1289589"/>
            <a:ext cx="1746109" cy="14867222"/>
            <a:chOff x="0" y="0"/>
            <a:chExt cx="2328146" cy="19822962"/>
          </a:xfrm>
        </p:grpSpPr>
        <p:sp>
          <p:nvSpPr>
            <p:cNvPr id="3" name="Freeform 3"/>
            <p:cNvSpPr/>
            <p:nvPr/>
          </p:nvSpPr>
          <p:spPr>
            <a:xfrm>
              <a:off x="0" y="0"/>
              <a:ext cx="2328164" cy="19822922"/>
            </a:xfrm>
            <a:custGeom>
              <a:avLst/>
              <a:gdLst/>
              <a:ahLst/>
              <a:cxnLst/>
              <a:rect l="l" t="t" r="r" b="b"/>
              <a:pathLst>
                <a:path w="2328164" h="19822922">
                  <a:moveTo>
                    <a:pt x="1164082" y="19822922"/>
                  </a:moveTo>
                  <a:cubicBezTo>
                    <a:pt x="1806956" y="19822922"/>
                    <a:pt x="2328164" y="19301713"/>
                    <a:pt x="2328164" y="18658839"/>
                  </a:cubicBezTo>
                  <a:lnTo>
                    <a:pt x="2328164" y="0"/>
                  </a:lnTo>
                  <a:lnTo>
                    <a:pt x="0" y="0"/>
                  </a:lnTo>
                  <a:lnTo>
                    <a:pt x="0" y="18658839"/>
                  </a:lnTo>
                  <a:cubicBezTo>
                    <a:pt x="0" y="19301713"/>
                    <a:pt x="521208" y="19822922"/>
                    <a:pt x="1164082" y="19822922"/>
                  </a:cubicBezTo>
                  <a:close/>
                </a:path>
              </a:pathLst>
            </a:custGeom>
            <a:solidFill>
              <a:srgbClr val="D9D9D9">
                <a:alpha val="70980"/>
              </a:srgbClr>
            </a:solidFill>
          </p:spPr>
          <p:txBody>
            <a:bodyPr/>
            <a:lstStyle/>
            <a:p>
              <a:endParaRPr lang="zh-CN" altLang="en-US"/>
            </a:p>
          </p:txBody>
        </p:sp>
      </p:grpSp>
      <p:grpSp>
        <p:nvGrpSpPr>
          <p:cNvPr id="4" name="Group 4"/>
          <p:cNvGrpSpPr/>
          <p:nvPr/>
        </p:nvGrpSpPr>
        <p:grpSpPr>
          <a:xfrm rot="-5400000">
            <a:off x="7048158" y="-3492747"/>
            <a:ext cx="2521539" cy="16617858"/>
            <a:chOff x="0" y="0"/>
            <a:chExt cx="3362052" cy="22157144"/>
          </a:xfrm>
        </p:grpSpPr>
        <p:sp>
          <p:nvSpPr>
            <p:cNvPr id="5" name="Freeform 5"/>
            <p:cNvSpPr/>
            <p:nvPr/>
          </p:nvSpPr>
          <p:spPr>
            <a:xfrm>
              <a:off x="0" y="0"/>
              <a:ext cx="3361944" cy="22157182"/>
            </a:xfrm>
            <a:custGeom>
              <a:avLst/>
              <a:gdLst/>
              <a:ahLst/>
              <a:cxnLst/>
              <a:rect l="l" t="t" r="r" b="b"/>
              <a:pathLst>
                <a:path w="3361944" h="22157182">
                  <a:moveTo>
                    <a:pt x="1680972" y="22157182"/>
                  </a:moveTo>
                  <a:cubicBezTo>
                    <a:pt x="2609342" y="22157182"/>
                    <a:pt x="3361944" y="21404580"/>
                    <a:pt x="3361944" y="20476211"/>
                  </a:cubicBezTo>
                  <a:lnTo>
                    <a:pt x="3361944" y="0"/>
                  </a:lnTo>
                  <a:lnTo>
                    <a:pt x="0" y="0"/>
                  </a:lnTo>
                  <a:lnTo>
                    <a:pt x="0" y="20476083"/>
                  </a:lnTo>
                  <a:cubicBezTo>
                    <a:pt x="0" y="21404453"/>
                    <a:pt x="752602" y="22157055"/>
                    <a:pt x="1680972" y="22157055"/>
                  </a:cubicBezTo>
                  <a:close/>
                </a:path>
              </a:pathLst>
            </a:custGeom>
            <a:solidFill>
              <a:srgbClr val="A62038"/>
            </a:solidFill>
          </p:spPr>
          <p:txBody>
            <a:bodyPr/>
            <a:lstStyle/>
            <a:p>
              <a:endParaRPr lang="zh-CN" altLang="en-US"/>
            </a:p>
          </p:txBody>
        </p:sp>
      </p:grpSp>
      <p:pic>
        <p:nvPicPr>
          <p:cNvPr id="6" name="Picture 6"/>
          <p:cNvPicPr>
            <a:picLocks noChangeAspect="1"/>
          </p:cNvPicPr>
          <p:nvPr/>
        </p:nvPicPr>
        <p:blipFill>
          <a:blip r:embed="rId2"/>
          <a:srcRect l="2346" r="68406" b="534"/>
          <a:stretch>
            <a:fillRect/>
          </a:stretch>
        </p:blipFill>
        <p:spPr>
          <a:xfrm>
            <a:off x="14690864" y="3825843"/>
            <a:ext cx="1771650" cy="1980678"/>
          </a:xfrm>
          <a:prstGeom prst="rect">
            <a:avLst/>
          </a:prstGeom>
        </p:spPr>
      </p:pic>
      <p:sp>
        <p:nvSpPr>
          <p:cNvPr id="7" name="TextBox 7"/>
          <p:cNvSpPr txBox="1"/>
          <p:nvPr/>
        </p:nvSpPr>
        <p:spPr>
          <a:xfrm>
            <a:off x="1667320" y="4365950"/>
            <a:ext cx="15225734" cy="862965"/>
          </a:xfrm>
          <a:prstGeom prst="rect">
            <a:avLst/>
          </a:prstGeom>
        </p:spPr>
        <p:txBody>
          <a:bodyPr lIns="0" tIns="0" rIns="0" bIns="0" rtlCol="0" anchor="t">
            <a:spAutoFit/>
          </a:bodyPr>
          <a:lstStyle/>
          <a:p>
            <a:pPr algn="l">
              <a:lnSpc>
                <a:spcPts val="6480"/>
              </a:lnSpc>
            </a:pPr>
            <a:r>
              <a:rPr lang="en-US" sz="6000" spc="450">
                <a:solidFill>
                  <a:srgbClr val="FFFFFF"/>
                </a:solidFill>
                <a:ea typeface="Arimo Bold"/>
              </a:rPr>
              <a:t>防范措施</a:t>
            </a:r>
          </a:p>
        </p:txBody>
      </p:sp>
      <p:sp>
        <p:nvSpPr>
          <p:cNvPr id="8" name="TextBox 8"/>
          <p:cNvSpPr txBox="1"/>
          <p:nvPr/>
        </p:nvSpPr>
        <p:spPr>
          <a:xfrm>
            <a:off x="1667320" y="6139167"/>
            <a:ext cx="15225734" cy="506730"/>
          </a:xfrm>
          <a:prstGeom prst="rect">
            <a:avLst/>
          </a:prstGeom>
        </p:spPr>
        <p:txBody>
          <a:bodyPr lIns="0" tIns="0" rIns="0" bIns="0" rtlCol="0" anchor="t">
            <a:spAutoFit/>
          </a:bodyPr>
          <a:lstStyle/>
          <a:p>
            <a:pPr algn="just">
              <a:lnSpc>
                <a:spcPts val="4050"/>
              </a:lnSpc>
            </a:pPr>
            <a:r>
              <a:rPr lang="en-US" sz="2700" spc="42">
                <a:solidFill>
                  <a:srgbClr val="A6A6A6"/>
                </a:solidFill>
                <a:latin typeface="Arimo"/>
              </a:rPr>
              <a:t>How to defend padding oracle</a:t>
            </a:r>
          </a:p>
        </p:txBody>
      </p:sp>
      <p:sp>
        <p:nvSpPr>
          <p:cNvPr id="9" name="AutoShape 9"/>
          <p:cNvSpPr/>
          <p:nvPr/>
        </p:nvSpPr>
        <p:spPr>
          <a:xfrm rot="18609">
            <a:off x="1728059" y="2789405"/>
            <a:ext cx="1759524" cy="0"/>
          </a:xfrm>
          <a:prstGeom prst="line">
            <a:avLst/>
          </a:prstGeom>
          <a:ln w="9525" cap="rnd">
            <a:solidFill>
              <a:srgbClr val="FFFFFF"/>
            </a:solidFill>
            <a:prstDash val="solid"/>
            <a:headEnd type="none" w="sm" len="sm"/>
            <a:tailEnd type="none" w="sm" len="sm"/>
          </a:ln>
        </p:spPr>
        <p:txBody>
          <a:bodyPr/>
          <a:lstStyle/>
          <a:p>
            <a:endParaRPr lang="zh-CN" altLang="en-US"/>
          </a:p>
        </p:txBody>
      </p:sp>
      <p:grpSp>
        <p:nvGrpSpPr>
          <p:cNvPr id="10" name="Group 10"/>
          <p:cNvGrpSpPr/>
          <p:nvPr/>
        </p:nvGrpSpPr>
        <p:grpSpPr>
          <a:xfrm>
            <a:off x="1231478" y="4201743"/>
            <a:ext cx="72028" cy="1268928"/>
            <a:chOff x="0" y="0"/>
            <a:chExt cx="96038" cy="1691904"/>
          </a:xfrm>
        </p:grpSpPr>
        <p:sp>
          <p:nvSpPr>
            <p:cNvPr id="11" name="Freeform 11"/>
            <p:cNvSpPr/>
            <p:nvPr/>
          </p:nvSpPr>
          <p:spPr>
            <a:xfrm>
              <a:off x="0" y="0"/>
              <a:ext cx="96012" cy="1691894"/>
            </a:xfrm>
            <a:custGeom>
              <a:avLst/>
              <a:gdLst/>
              <a:ahLst/>
              <a:cxnLst/>
              <a:rect l="l" t="t" r="r" b="b"/>
              <a:pathLst>
                <a:path w="96012" h="1691894">
                  <a:moveTo>
                    <a:pt x="48006" y="1691894"/>
                  </a:moveTo>
                  <a:cubicBezTo>
                    <a:pt x="74549" y="1691894"/>
                    <a:pt x="96012" y="1670431"/>
                    <a:pt x="96012" y="1643888"/>
                  </a:cubicBezTo>
                  <a:lnTo>
                    <a:pt x="96012" y="48006"/>
                  </a:lnTo>
                  <a:cubicBezTo>
                    <a:pt x="96012" y="21463"/>
                    <a:pt x="74549" y="0"/>
                    <a:pt x="48006" y="0"/>
                  </a:cubicBezTo>
                  <a:cubicBezTo>
                    <a:pt x="21463" y="0"/>
                    <a:pt x="0" y="21463"/>
                    <a:pt x="0" y="48006"/>
                  </a:cubicBezTo>
                  <a:lnTo>
                    <a:pt x="0" y="1643888"/>
                  </a:lnTo>
                  <a:cubicBezTo>
                    <a:pt x="0" y="1670431"/>
                    <a:pt x="21463" y="1691894"/>
                    <a:pt x="48006" y="1691894"/>
                  </a:cubicBezTo>
                  <a:close/>
                </a:path>
              </a:pathLst>
            </a:custGeom>
            <a:solidFill>
              <a:srgbClr val="FFFFFF">
                <a:alpha val="34902"/>
              </a:srgbClr>
            </a:solidFill>
          </p:spPr>
          <p:txBody>
            <a:bodyPr/>
            <a:lstStyle/>
            <a:p>
              <a:endParaRPr lang="zh-CN" altLang="en-US"/>
            </a:p>
          </p:txBody>
        </p:sp>
      </p:grpSp>
      <p:sp>
        <p:nvSpPr>
          <p:cNvPr id="12" name="TextBox 12"/>
          <p:cNvSpPr txBox="1"/>
          <p:nvPr/>
        </p:nvSpPr>
        <p:spPr>
          <a:xfrm>
            <a:off x="605790" y="1263916"/>
            <a:ext cx="4929908" cy="3067050"/>
          </a:xfrm>
          <a:prstGeom prst="rect">
            <a:avLst/>
          </a:prstGeom>
        </p:spPr>
        <p:txBody>
          <a:bodyPr lIns="0" tIns="0" rIns="0" bIns="0" rtlCol="0" anchor="t">
            <a:spAutoFit/>
          </a:bodyPr>
          <a:lstStyle/>
          <a:p>
            <a:pPr algn="ctr">
              <a:lnSpc>
                <a:spcPts val="23580"/>
              </a:lnSpc>
            </a:pPr>
            <a:r>
              <a:rPr lang="en-US" sz="19650">
                <a:solidFill>
                  <a:srgbClr val="D7C1A9"/>
                </a:solidFill>
                <a:latin typeface="Arimo Bold"/>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sp>
        <p:nvSpPr>
          <p:cNvPr id="8" name="TextBox 8"/>
          <p:cNvSpPr txBox="1"/>
          <p:nvPr/>
        </p:nvSpPr>
        <p:spPr>
          <a:xfrm>
            <a:off x="1518452" y="10021876"/>
            <a:ext cx="1087180" cy="320025"/>
          </a:xfrm>
          <a:prstGeom prst="rect">
            <a:avLst/>
          </a:prstGeom>
        </p:spPr>
        <p:txBody>
          <a:bodyPr lIns="0" tIns="0" rIns="0" bIns="0" rtlCol="0" anchor="t">
            <a:spAutoFit/>
          </a:bodyPr>
          <a:lstStyle/>
          <a:p>
            <a:pPr algn="just">
              <a:lnSpc>
                <a:spcPts val="1980"/>
              </a:lnSpc>
            </a:pPr>
            <a:r>
              <a:rPr lang="en-US" sz="1650" spc="900">
                <a:solidFill>
                  <a:srgbClr val="FFFFFF"/>
                </a:solidFill>
                <a:latin typeface="Arimo Italics"/>
              </a:rPr>
              <a:t>SJTU</a:t>
            </a:r>
          </a:p>
        </p:txBody>
      </p:sp>
      <p:sp>
        <p:nvSpPr>
          <p:cNvPr id="9" name="TextBox 9"/>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ea typeface="Arimo Bold"/>
              </a:rPr>
              <a:t>防范措施</a:t>
            </a:r>
          </a:p>
        </p:txBody>
      </p:sp>
      <p:sp>
        <p:nvSpPr>
          <p:cNvPr id="10" name="TextBox 10"/>
          <p:cNvSpPr txBox="1"/>
          <p:nvPr/>
        </p:nvSpPr>
        <p:spPr>
          <a:xfrm>
            <a:off x="1886531" y="3098507"/>
            <a:ext cx="14513700" cy="6739509"/>
          </a:xfrm>
          <a:prstGeom prst="rect">
            <a:avLst/>
          </a:prstGeom>
        </p:spPr>
        <p:txBody>
          <a:bodyPr lIns="0" tIns="0" rIns="0" bIns="0" rtlCol="0" anchor="t">
            <a:spAutoFit/>
          </a:bodyPr>
          <a:lstStyle/>
          <a:p>
            <a:pPr marL="561342" lvl="1" indent="-280671" algn="just">
              <a:lnSpc>
                <a:spcPts val="4056"/>
              </a:lnSpc>
              <a:buFont typeface="Arial"/>
              <a:buChar char="•"/>
            </a:pPr>
            <a:r>
              <a:rPr lang="en-US" sz="2600" spc="390">
                <a:solidFill>
                  <a:srgbClr val="404040"/>
                </a:solidFill>
                <a:ea typeface="Arimo"/>
              </a:rPr>
              <a:t>加密和认证分离：在设计加密方案时，确保加密和认证过程是分开的。使用独立的认证机制，如HMAC（Hash-based Message Authentication Code），来验证密文的完整性。</a:t>
            </a:r>
          </a:p>
          <a:p>
            <a:pPr marL="561342" lvl="1" indent="-280671" algn="just">
              <a:lnSpc>
                <a:spcPts val="4056"/>
              </a:lnSpc>
              <a:buFont typeface="Arial"/>
              <a:buChar char="•"/>
            </a:pPr>
            <a:r>
              <a:rPr lang="en-US" sz="2600" spc="390">
                <a:solidFill>
                  <a:srgbClr val="404040"/>
                </a:solidFill>
                <a:ea typeface="Arimo"/>
              </a:rPr>
              <a:t>一致的错误响应：在处理填充验证错误时，始终提供一致的错误响应。不要根据填充验证错误的不同类型返回不同的错误信息，以避免给攻击者提供有关填充的敏感信息。</a:t>
            </a:r>
          </a:p>
          <a:p>
            <a:pPr marL="561342" lvl="1" indent="-280671" algn="just">
              <a:lnSpc>
                <a:spcPts val="4056"/>
              </a:lnSpc>
              <a:buFont typeface="Arial"/>
              <a:buChar char="•"/>
            </a:pPr>
            <a:r>
              <a:rPr lang="en-US" sz="2600" spc="390">
                <a:solidFill>
                  <a:srgbClr val="404040"/>
                </a:solidFill>
                <a:ea typeface="Arimo"/>
              </a:rPr>
              <a:t>输入验证和过滤：在处理用户输入时，进行严格的输入验证和过滤，防止恶意输入和攻击者利用填充预言漏洞。</a:t>
            </a:r>
          </a:p>
          <a:p>
            <a:pPr marL="561342" lvl="1" indent="-280671" algn="just">
              <a:lnSpc>
                <a:spcPts val="4056"/>
              </a:lnSpc>
              <a:buFont typeface="Arial"/>
              <a:buChar char="•"/>
            </a:pPr>
            <a:r>
              <a:rPr lang="en-US" sz="2600" spc="390">
                <a:solidFill>
                  <a:srgbClr val="404040"/>
                </a:solidFill>
                <a:ea typeface="Arimo"/>
              </a:rPr>
              <a:t>一致的错误响应：在处理填充验证错误时，提供一致的错误响应。不要根据填充验证错误的不同类型返回不同的错误信息，避免给攻击者提供有关填充的敏感信息。</a:t>
            </a:r>
          </a:p>
          <a:p>
            <a:pPr algn="just">
              <a:lnSpc>
                <a:spcPts val="4056"/>
              </a:lnSpc>
            </a:pPr>
            <a:endParaRPr lang="en-US" sz="2600" spc="390">
              <a:solidFill>
                <a:srgbClr val="404040"/>
              </a:solidFill>
              <a:ea typeface="Arimo"/>
            </a:endParaRPr>
          </a:p>
          <a:p>
            <a:pPr algn="just">
              <a:lnSpc>
                <a:spcPts val="4056"/>
              </a:lnSpc>
            </a:pPr>
            <a:endParaRPr lang="en-US" sz="2600" spc="390">
              <a:solidFill>
                <a:srgbClr val="404040"/>
              </a:solidFill>
              <a:ea typeface="Arimo"/>
            </a:endParaRPr>
          </a:p>
          <a:p>
            <a:pPr algn="just">
              <a:lnSpc>
                <a:spcPts val="4680"/>
              </a:lnSpc>
            </a:pPr>
            <a:endParaRPr lang="en-US" sz="2600" spc="390">
              <a:solidFill>
                <a:srgbClr val="404040"/>
              </a:solidFill>
              <a:ea typeface="Arimo"/>
            </a:endParaRPr>
          </a:p>
        </p:txBody>
      </p:sp>
      <p:grpSp>
        <p:nvGrpSpPr>
          <p:cNvPr id="11" name="Group 11"/>
          <p:cNvGrpSpPr/>
          <p:nvPr/>
        </p:nvGrpSpPr>
        <p:grpSpPr>
          <a:xfrm>
            <a:off x="1340646" y="2559684"/>
            <a:ext cx="15628697" cy="5845971"/>
            <a:chOff x="0" y="0"/>
            <a:chExt cx="20838262" cy="7794628"/>
          </a:xfrm>
        </p:grpSpPr>
        <p:sp>
          <p:nvSpPr>
            <p:cNvPr id="12" name="Freeform 12"/>
            <p:cNvSpPr/>
            <p:nvPr/>
          </p:nvSpPr>
          <p:spPr>
            <a:xfrm>
              <a:off x="0" y="0"/>
              <a:ext cx="20838288" cy="7794498"/>
            </a:xfrm>
            <a:custGeom>
              <a:avLst/>
              <a:gdLst/>
              <a:ahLst/>
              <a:cxnLst/>
              <a:rect l="l" t="t" r="r" b="b"/>
              <a:pathLst>
                <a:path w="20838288" h="7794498">
                  <a:moveTo>
                    <a:pt x="38989" y="246126"/>
                  </a:moveTo>
                  <a:cubicBezTo>
                    <a:pt x="50038" y="222250"/>
                    <a:pt x="63246" y="199517"/>
                    <a:pt x="78359" y="178308"/>
                  </a:cubicBezTo>
                  <a:lnTo>
                    <a:pt x="99060" y="193167"/>
                  </a:lnTo>
                  <a:cubicBezTo>
                    <a:pt x="84836" y="213106"/>
                    <a:pt x="72390" y="234442"/>
                    <a:pt x="61976" y="256921"/>
                  </a:cubicBezTo>
                  <a:close/>
                  <a:moveTo>
                    <a:pt x="148971" y="101346"/>
                  </a:moveTo>
                  <a:cubicBezTo>
                    <a:pt x="168783" y="84455"/>
                    <a:pt x="190246" y="69215"/>
                    <a:pt x="213106" y="56134"/>
                  </a:cubicBezTo>
                  <a:lnTo>
                    <a:pt x="225806" y="78105"/>
                  </a:lnTo>
                  <a:cubicBezTo>
                    <a:pt x="204343" y="90424"/>
                    <a:pt x="184150" y="104648"/>
                    <a:pt x="165481" y="120523"/>
                  </a:cubicBezTo>
                  <a:close/>
                  <a:moveTo>
                    <a:pt x="309372" y="15748"/>
                  </a:moveTo>
                  <a:cubicBezTo>
                    <a:pt x="334264" y="8763"/>
                    <a:pt x="360045" y="4064"/>
                    <a:pt x="386588" y="1651"/>
                  </a:cubicBezTo>
                  <a:lnTo>
                    <a:pt x="388874" y="26924"/>
                  </a:lnTo>
                  <a:cubicBezTo>
                    <a:pt x="363982" y="29083"/>
                    <a:pt x="339725" y="33655"/>
                    <a:pt x="316357" y="40132"/>
                  </a:cubicBezTo>
                  <a:close/>
                  <a:moveTo>
                    <a:pt x="489331" y="0"/>
                  </a:moveTo>
                  <a:lnTo>
                    <a:pt x="565531" y="0"/>
                  </a:lnTo>
                  <a:lnTo>
                    <a:pt x="565531" y="25400"/>
                  </a:lnTo>
                  <a:lnTo>
                    <a:pt x="489331" y="25400"/>
                  </a:lnTo>
                  <a:close/>
                  <a:moveTo>
                    <a:pt x="667131" y="0"/>
                  </a:moveTo>
                  <a:lnTo>
                    <a:pt x="743331" y="0"/>
                  </a:lnTo>
                  <a:lnTo>
                    <a:pt x="743331" y="25400"/>
                  </a:lnTo>
                  <a:lnTo>
                    <a:pt x="667131" y="25400"/>
                  </a:lnTo>
                  <a:close/>
                  <a:moveTo>
                    <a:pt x="844931" y="0"/>
                  </a:moveTo>
                  <a:lnTo>
                    <a:pt x="921131" y="0"/>
                  </a:lnTo>
                  <a:lnTo>
                    <a:pt x="921131" y="25400"/>
                  </a:lnTo>
                  <a:lnTo>
                    <a:pt x="844931" y="25400"/>
                  </a:lnTo>
                  <a:close/>
                  <a:moveTo>
                    <a:pt x="1022731" y="0"/>
                  </a:moveTo>
                  <a:lnTo>
                    <a:pt x="1098931" y="0"/>
                  </a:lnTo>
                  <a:lnTo>
                    <a:pt x="1098931" y="25400"/>
                  </a:lnTo>
                  <a:lnTo>
                    <a:pt x="1022731" y="25400"/>
                  </a:lnTo>
                  <a:close/>
                  <a:moveTo>
                    <a:pt x="1200531" y="0"/>
                  </a:moveTo>
                  <a:lnTo>
                    <a:pt x="1276731" y="0"/>
                  </a:lnTo>
                  <a:lnTo>
                    <a:pt x="1276731" y="25400"/>
                  </a:lnTo>
                  <a:lnTo>
                    <a:pt x="1200531" y="25400"/>
                  </a:lnTo>
                  <a:close/>
                  <a:moveTo>
                    <a:pt x="1378331" y="0"/>
                  </a:moveTo>
                  <a:lnTo>
                    <a:pt x="1454531" y="0"/>
                  </a:lnTo>
                  <a:lnTo>
                    <a:pt x="1454531" y="25400"/>
                  </a:lnTo>
                  <a:lnTo>
                    <a:pt x="1378331" y="25400"/>
                  </a:lnTo>
                  <a:close/>
                  <a:moveTo>
                    <a:pt x="1556131" y="0"/>
                  </a:moveTo>
                  <a:lnTo>
                    <a:pt x="1632331" y="0"/>
                  </a:lnTo>
                  <a:lnTo>
                    <a:pt x="1632331" y="25400"/>
                  </a:lnTo>
                  <a:lnTo>
                    <a:pt x="1556131" y="25400"/>
                  </a:lnTo>
                  <a:close/>
                  <a:moveTo>
                    <a:pt x="1733931" y="0"/>
                  </a:moveTo>
                  <a:lnTo>
                    <a:pt x="1810131" y="0"/>
                  </a:lnTo>
                  <a:lnTo>
                    <a:pt x="1810131" y="25400"/>
                  </a:lnTo>
                  <a:lnTo>
                    <a:pt x="1733931" y="25400"/>
                  </a:lnTo>
                  <a:close/>
                  <a:moveTo>
                    <a:pt x="1911731" y="0"/>
                  </a:moveTo>
                  <a:lnTo>
                    <a:pt x="1987931" y="0"/>
                  </a:lnTo>
                  <a:lnTo>
                    <a:pt x="1987931" y="25400"/>
                  </a:lnTo>
                  <a:lnTo>
                    <a:pt x="1911731" y="25400"/>
                  </a:lnTo>
                  <a:close/>
                  <a:moveTo>
                    <a:pt x="2089531" y="0"/>
                  </a:moveTo>
                  <a:lnTo>
                    <a:pt x="2165731" y="0"/>
                  </a:lnTo>
                  <a:lnTo>
                    <a:pt x="2165731" y="25400"/>
                  </a:lnTo>
                  <a:lnTo>
                    <a:pt x="2089531" y="25400"/>
                  </a:lnTo>
                  <a:close/>
                  <a:moveTo>
                    <a:pt x="2267331" y="0"/>
                  </a:moveTo>
                  <a:lnTo>
                    <a:pt x="2343531" y="0"/>
                  </a:lnTo>
                  <a:lnTo>
                    <a:pt x="2343531" y="25400"/>
                  </a:lnTo>
                  <a:lnTo>
                    <a:pt x="2267331" y="25400"/>
                  </a:lnTo>
                  <a:close/>
                  <a:moveTo>
                    <a:pt x="2445131" y="0"/>
                  </a:moveTo>
                  <a:lnTo>
                    <a:pt x="2521331" y="0"/>
                  </a:lnTo>
                  <a:lnTo>
                    <a:pt x="2521331" y="25400"/>
                  </a:lnTo>
                  <a:lnTo>
                    <a:pt x="2445131" y="25400"/>
                  </a:lnTo>
                  <a:close/>
                  <a:moveTo>
                    <a:pt x="2622931" y="0"/>
                  </a:moveTo>
                  <a:lnTo>
                    <a:pt x="2699131" y="0"/>
                  </a:lnTo>
                  <a:lnTo>
                    <a:pt x="2699131" y="25400"/>
                  </a:lnTo>
                  <a:lnTo>
                    <a:pt x="2622931" y="25400"/>
                  </a:lnTo>
                  <a:close/>
                  <a:moveTo>
                    <a:pt x="2800731" y="0"/>
                  </a:moveTo>
                  <a:lnTo>
                    <a:pt x="2876931" y="0"/>
                  </a:lnTo>
                  <a:lnTo>
                    <a:pt x="2876931" y="25400"/>
                  </a:lnTo>
                  <a:lnTo>
                    <a:pt x="2800731" y="25400"/>
                  </a:lnTo>
                  <a:close/>
                  <a:moveTo>
                    <a:pt x="2978531" y="0"/>
                  </a:moveTo>
                  <a:lnTo>
                    <a:pt x="3054731" y="0"/>
                  </a:lnTo>
                  <a:lnTo>
                    <a:pt x="3054731" y="25400"/>
                  </a:lnTo>
                  <a:lnTo>
                    <a:pt x="2978531" y="25400"/>
                  </a:lnTo>
                  <a:close/>
                  <a:moveTo>
                    <a:pt x="3156331" y="0"/>
                  </a:moveTo>
                  <a:lnTo>
                    <a:pt x="3232531" y="0"/>
                  </a:lnTo>
                  <a:lnTo>
                    <a:pt x="3232531" y="25400"/>
                  </a:lnTo>
                  <a:lnTo>
                    <a:pt x="3156331" y="25400"/>
                  </a:lnTo>
                  <a:close/>
                  <a:moveTo>
                    <a:pt x="3334131" y="0"/>
                  </a:moveTo>
                  <a:lnTo>
                    <a:pt x="3410331" y="0"/>
                  </a:lnTo>
                  <a:lnTo>
                    <a:pt x="3410331" y="25400"/>
                  </a:lnTo>
                  <a:lnTo>
                    <a:pt x="3334131" y="25400"/>
                  </a:lnTo>
                  <a:close/>
                  <a:moveTo>
                    <a:pt x="3511931" y="0"/>
                  </a:moveTo>
                  <a:lnTo>
                    <a:pt x="3588131" y="0"/>
                  </a:lnTo>
                  <a:lnTo>
                    <a:pt x="3588131" y="25400"/>
                  </a:lnTo>
                  <a:lnTo>
                    <a:pt x="3511931" y="25400"/>
                  </a:lnTo>
                  <a:close/>
                  <a:moveTo>
                    <a:pt x="3689731" y="0"/>
                  </a:moveTo>
                  <a:lnTo>
                    <a:pt x="3765931" y="0"/>
                  </a:lnTo>
                  <a:lnTo>
                    <a:pt x="3765931" y="25400"/>
                  </a:lnTo>
                  <a:lnTo>
                    <a:pt x="3689731" y="25400"/>
                  </a:lnTo>
                  <a:close/>
                  <a:moveTo>
                    <a:pt x="3867531" y="0"/>
                  </a:moveTo>
                  <a:lnTo>
                    <a:pt x="3943731" y="0"/>
                  </a:lnTo>
                  <a:lnTo>
                    <a:pt x="3943731" y="25400"/>
                  </a:lnTo>
                  <a:lnTo>
                    <a:pt x="3867531" y="25400"/>
                  </a:lnTo>
                  <a:close/>
                  <a:moveTo>
                    <a:pt x="4045331" y="0"/>
                  </a:moveTo>
                  <a:lnTo>
                    <a:pt x="4121531" y="0"/>
                  </a:lnTo>
                  <a:lnTo>
                    <a:pt x="4121531" y="25400"/>
                  </a:lnTo>
                  <a:lnTo>
                    <a:pt x="4045331" y="25400"/>
                  </a:lnTo>
                  <a:close/>
                  <a:moveTo>
                    <a:pt x="4223131" y="0"/>
                  </a:moveTo>
                  <a:lnTo>
                    <a:pt x="4299331" y="0"/>
                  </a:lnTo>
                  <a:lnTo>
                    <a:pt x="4299331" y="25400"/>
                  </a:lnTo>
                  <a:lnTo>
                    <a:pt x="4223131" y="25400"/>
                  </a:lnTo>
                  <a:close/>
                  <a:moveTo>
                    <a:pt x="4400931" y="0"/>
                  </a:moveTo>
                  <a:lnTo>
                    <a:pt x="4477131" y="0"/>
                  </a:lnTo>
                  <a:lnTo>
                    <a:pt x="4477131" y="25400"/>
                  </a:lnTo>
                  <a:lnTo>
                    <a:pt x="4400931" y="25400"/>
                  </a:lnTo>
                  <a:close/>
                  <a:moveTo>
                    <a:pt x="4578731" y="0"/>
                  </a:moveTo>
                  <a:lnTo>
                    <a:pt x="4654931" y="0"/>
                  </a:lnTo>
                  <a:lnTo>
                    <a:pt x="4654931" y="25400"/>
                  </a:lnTo>
                  <a:lnTo>
                    <a:pt x="4578731" y="25400"/>
                  </a:lnTo>
                  <a:close/>
                  <a:moveTo>
                    <a:pt x="4756531" y="0"/>
                  </a:moveTo>
                  <a:lnTo>
                    <a:pt x="4832731" y="0"/>
                  </a:lnTo>
                  <a:lnTo>
                    <a:pt x="4832731" y="25400"/>
                  </a:lnTo>
                  <a:lnTo>
                    <a:pt x="4756531" y="25400"/>
                  </a:lnTo>
                  <a:close/>
                  <a:moveTo>
                    <a:pt x="4934331" y="0"/>
                  </a:moveTo>
                  <a:lnTo>
                    <a:pt x="5010531" y="0"/>
                  </a:lnTo>
                  <a:lnTo>
                    <a:pt x="5010531" y="25400"/>
                  </a:lnTo>
                  <a:lnTo>
                    <a:pt x="4934331" y="25400"/>
                  </a:lnTo>
                  <a:close/>
                  <a:moveTo>
                    <a:pt x="5112131" y="0"/>
                  </a:moveTo>
                  <a:lnTo>
                    <a:pt x="5188331" y="0"/>
                  </a:lnTo>
                  <a:lnTo>
                    <a:pt x="5188331" y="25400"/>
                  </a:lnTo>
                  <a:lnTo>
                    <a:pt x="5112131" y="25400"/>
                  </a:lnTo>
                  <a:close/>
                  <a:moveTo>
                    <a:pt x="5289931" y="0"/>
                  </a:moveTo>
                  <a:lnTo>
                    <a:pt x="5366131" y="0"/>
                  </a:lnTo>
                  <a:lnTo>
                    <a:pt x="5366131" y="25400"/>
                  </a:lnTo>
                  <a:lnTo>
                    <a:pt x="5289931" y="25400"/>
                  </a:lnTo>
                  <a:close/>
                  <a:moveTo>
                    <a:pt x="5467731" y="0"/>
                  </a:moveTo>
                  <a:lnTo>
                    <a:pt x="5543931" y="0"/>
                  </a:lnTo>
                  <a:lnTo>
                    <a:pt x="5543931" y="25400"/>
                  </a:lnTo>
                  <a:lnTo>
                    <a:pt x="5467731" y="25400"/>
                  </a:lnTo>
                  <a:close/>
                  <a:moveTo>
                    <a:pt x="5645531" y="0"/>
                  </a:moveTo>
                  <a:lnTo>
                    <a:pt x="5721731" y="0"/>
                  </a:lnTo>
                  <a:lnTo>
                    <a:pt x="5721731" y="25400"/>
                  </a:lnTo>
                  <a:lnTo>
                    <a:pt x="5645531" y="25400"/>
                  </a:lnTo>
                  <a:close/>
                  <a:moveTo>
                    <a:pt x="5823331" y="0"/>
                  </a:moveTo>
                  <a:lnTo>
                    <a:pt x="5899531" y="0"/>
                  </a:lnTo>
                  <a:lnTo>
                    <a:pt x="5899531" y="25400"/>
                  </a:lnTo>
                  <a:lnTo>
                    <a:pt x="5823331" y="25400"/>
                  </a:lnTo>
                  <a:close/>
                  <a:moveTo>
                    <a:pt x="6001131" y="0"/>
                  </a:moveTo>
                  <a:lnTo>
                    <a:pt x="6077331" y="0"/>
                  </a:lnTo>
                  <a:lnTo>
                    <a:pt x="6077331" y="25400"/>
                  </a:lnTo>
                  <a:lnTo>
                    <a:pt x="6001131" y="25400"/>
                  </a:lnTo>
                  <a:close/>
                  <a:moveTo>
                    <a:pt x="6178931" y="0"/>
                  </a:moveTo>
                  <a:lnTo>
                    <a:pt x="6255131" y="0"/>
                  </a:lnTo>
                  <a:lnTo>
                    <a:pt x="6255131" y="25400"/>
                  </a:lnTo>
                  <a:lnTo>
                    <a:pt x="6178931" y="25400"/>
                  </a:lnTo>
                  <a:close/>
                  <a:moveTo>
                    <a:pt x="6356731" y="0"/>
                  </a:moveTo>
                  <a:lnTo>
                    <a:pt x="6432931" y="0"/>
                  </a:lnTo>
                  <a:lnTo>
                    <a:pt x="6432931" y="25400"/>
                  </a:lnTo>
                  <a:lnTo>
                    <a:pt x="6356731" y="25400"/>
                  </a:lnTo>
                  <a:close/>
                  <a:moveTo>
                    <a:pt x="6534531" y="0"/>
                  </a:moveTo>
                  <a:lnTo>
                    <a:pt x="6610731" y="0"/>
                  </a:lnTo>
                  <a:lnTo>
                    <a:pt x="6610731" y="25400"/>
                  </a:lnTo>
                  <a:lnTo>
                    <a:pt x="6534531" y="25400"/>
                  </a:lnTo>
                  <a:close/>
                  <a:moveTo>
                    <a:pt x="6712331" y="0"/>
                  </a:moveTo>
                  <a:lnTo>
                    <a:pt x="6788531" y="0"/>
                  </a:lnTo>
                  <a:lnTo>
                    <a:pt x="6788531" y="25400"/>
                  </a:lnTo>
                  <a:lnTo>
                    <a:pt x="6712331" y="25400"/>
                  </a:lnTo>
                  <a:close/>
                  <a:moveTo>
                    <a:pt x="6890131" y="0"/>
                  </a:moveTo>
                  <a:lnTo>
                    <a:pt x="6966331" y="0"/>
                  </a:lnTo>
                  <a:lnTo>
                    <a:pt x="6966331" y="25400"/>
                  </a:lnTo>
                  <a:lnTo>
                    <a:pt x="6890131" y="25400"/>
                  </a:lnTo>
                  <a:close/>
                  <a:moveTo>
                    <a:pt x="7067931" y="0"/>
                  </a:moveTo>
                  <a:lnTo>
                    <a:pt x="7144131" y="0"/>
                  </a:lnTo>
                  <a:lnTo>
                    <a:pt x="7144131" y="25400"/>
                  </a:lnTo>
                  <a:lnTo>
                    <a:pt x="7067931" y="25400"/>
                  </a:lnTo>
                  <a:close/>
                  <a:moveTo>
                    <a:pt x="7245731" y="0"/>
                  </a:moveTo>
                  <a:lnTo>
                    <a:pt x="7321931" y="0"/>
                  </a:lnTo>
                  <a:lnTo>
                    <a:pt x="7321931" y="25400"/>
                  </a:lnTo>
                  <a:lnTo>
                    <a:pt x="7245731" y="25400"/>
                  </a:lnTo>
                  <a:close/>
                  <a:moveTo>
                    <a:pt x="7423531" y="0"/>
                  </a:moveTo>
                  <a:lnTo>
                    <a:pt x="7499731" y="0"/>
                  </a:lnTo>
                  <a:lnTo>
                    <a:pt x="7499731" y="25400"/>
                  </a:lnTo>
                  <a:lnTo>
                    <a:pt x="7423531" y="25400"/>
                  </a:lnTo>
                  <a:close/>
                  <a:moveTo>
                    <a:pt x="7601331" y="0"/>
                  </a:moveTo>
                  <a:lnTo>
                    <a:pt x="7677531" y="0"/>
                  </a:lnTo>
                  <a:lnTo>
                    <a:pt x="7677531" y="25400"/>
                  </a:lnTo>
                  <a:lnTo>
                    <a:pt x="7601331" y="25400"/>
                  </a:lnTo>
                  <a:close/>
                  <a:moveTo>
                    <a:pt x="7779131" y="0"/>
                  </a:moveTo>
                  <a:lnTo>
                    <a:pt x="7855331" y="0"/>
                  </a:lnTo>
                  <a:lnTo>
                    <a:pt x="7855331" y="25400"/>
                  </a:lnTo>
                  <a:lnTo>
                    <a:pt x="7779131" y="25400"/>
                  </a:lnTo>
                  <a:close/>
                  <a:moveTo>
                    <a:pt x="7956931" y="0"/>
                  </a:moveTo>
                  <a:lnTo>
                    <a:pt x="8033131" y="0"/>
                  </a:lnTo>
                  <a:lnTo>
                    <a:pt x="8033131" y="25400"/>
                  </a:lnTo>
                  <a:lnTo>
                    <a:pt x="7956931" y="25400"/>
                  </a:lnTo>
                  <a:close/>
                  <a:moveTo>
                    <a:pt x="8134731" y="0"/>
                  </a:moveTo>
                  <a:lnTo>
                    <a:pt x="8210931" y="0"/>
                  </a:lnTo>
                  <a:lnTo>
                    <a:pt x="8210931" y="25400"/>
                  </a:lnTo>
                  <a:lnTo>
                    <a:pt x="8134731" y="25400"/>
                  </a:lnTo>
                  <a:close/>
                  <a:moveTo>
                    <a:pt x="8312531" y="0"/>
                  </a:moveTo>
                  <a:lnTo>
                    <a:pt x="8388731" y="0"/>
                  </a:lnTo>
                  <a:lnTo>
                    <a:pt x="8388731" y="25400"/>
                  </a:lnTo>
                  <a:lnTo>
                    <a:pt x="8312531" y="25400"/>
                  </a:lnTo>
                  <a:close/>
                  <a:moveTo>
                    <a:pt x="8490331" y="0"/>
                  </a:moveTo>
                  <a:lnTo>
                    <a:pt x="8566531" y="0"/>
                  </a:lnTo>
                  <a:lnTo>
                    <a:pt x="8566531" y="25400"/>
                  </a:lnTo>
                  <a:lnTo>
                    <a:pt x="8490331" y="25400"/>
                  </a:lnTo>
                  <a:close/>
                  <a:moveTo>
                    <a:pt x="8668131" y="0"/>
                  </a:moveTo>
                  <a:lnTo>
                    <a:pt x="8744331" y="0"/>
                  </a:lnTo>
                  <a:lnTo>
                    <a:pt x="8744331" y="25400"/>
                  </a:lnTo>
                  <a:lnTo>
                    <a:pt x="8668131" y="25400"/>
                  </a:lnTo>
                  <a:close/>
                  <a:moveTo>
                    <a:pt x="8845931" y="0"/>
                  </a:moveTo>
                  <a:lnTo>
                    <a:pt x="8922131" y="0"/>
                  </a:lnTo>
                  <a:lnTo>
                    <a:pt x="8922131" y="25400"/>
                  </a:lnTo>
                  <a:lnTo>
                    <a:pt x="8845931" y="25400"/>
                  </a:lnTo>
                  <a:close/>
                  <a:moveTo>
                    <a:pt x="9023731" y="0"/>
                  </a:moveTo>
                  <a:lnTo>
                    <a:pt x="9099931" y="0"/>
                  </a:lnTo>
                  <a:lnTo>
                    <a:pt x="9099931" y="25400"/>
                  </a:lnTo>
                  <a:lnTo>
                    <a:pt x="9023731" y="25400"/>
                  </a:lnTo>
                  <a:close/>
                  <a:moveTo>
                    <a:pt x="9201531" y="0"/>
                  </a:moveTo>
                  <a:lnTo>
                    <a:pt x="9277731" y="0"/>
                  </a:lnTo>
                  <a:lnTo>
                    <a:pt x="9277731" y="25400"/>
                  </a:lnTo>
                  <a:lnTo>
                    <a:pt x="9201531" y="25400"/>
                  </a:lnTo>
                  <a:close/>
                  <a:moveTo>
                    <a:pt x="9379331" y="0"/>
                  </a:moveTo>
                  <a:lnTo>
                    <a:pt x="9455531" y="0"/>
                  </a:lnTo>
                  <a:lnTo>
                    <a:pt x="9455531" y="25400"/>
                  </a:lnTo>
                  <a:lnTo>
                    <a:pt x="9379331" y="25400"/>
                  </a:lnTo>
                  <a:close/>
                  <a:moveTo>
                    <a:pt x="9557131" y="0"/>
                  </a:moveTo>
                  <a:lnTo>
                    <a:pt x="9633331" y="0"/>
                  </a:lnTo>
                  <a:lnTo>
                    <a:pt x="9633331" y="25400"/>
                  </a:lnTo>
                  <a:lnTo>
                    <a:pt x="9557131" y="25400"/>
                  </a:lnTo>
                  <a:close/>
                  <a:moveTo>
                    <a:pt x="9734931" y="0"/>
                  </a:moveTo>
                  <a:lnTo>
                    <a:pt x="9811131" y="0"/>
                  </a:lnTo>
                  <a:lnTo>
                    <a:pt x="9811131" y="25400"/>
                  </a:lnTo>
                  <a:lnTo>
                    <a:pt x="9734931" y="25400"/>
                  </a:lnTo>
                  <a:close/>
                  <a:moveTo>
                    <a:pt x="9912731" y="0"/>
                  </a:moveTo>
                  <a:lnTo>
                    <a:pt x="9988931" y="0"/>
                  </a:lnTo>
                  <a:lnTo>
                    <a:pt x="9988931" y="25400"/>
                  </a:lnTo>
                  <a:lnTo>
                    <a:pt x="9912731" y="25400"/>
                  </a:lnTo>
                  <a:close/>
                  <a:moveTo>
                    <a:pt x="10090531" y="0"/>
                  </a:moveTo>
                  <a:lnTo>
                    <a:pt x="10166731" y="0"/>
                  </a:lnTo>
                  <a:lnTo>
                    <a:pt x="10166731" y="25400"/>
                  </a:lnTo>
                  <a:lnTo>
                    <a:pt x="10090531" y="25400"/>
                  </a:lnTo>
                  <a:close/>
                  <a:moveTo>
                    <a:pt x="10268331" y="0"/>
                  </a:moveTo>
                  <a:lnTo>
                    <a:pt x="10344531" y="0"/>
                  </a:lnTo>
                  <a:lnTo>
                    <a:pt x="10344531" y="25400"/>
                  </a:lnTo>
                  <a:lnTo>
                    <a:pt x="10268331" y="25400"/>
                  </a:lnTo>
                  <a:close/>
                  <a:moveTo>
                    <a:pt x="10446131" y="0"/>
                  </a:moveTo>
                  <a:lnTo>
                    <a:pt x="10522331" y="0"/>
                  </a:lnTo>
                  <a:lnTo>
                    <a:pt x="10522331" y="25400"/>
                  </a:lnTo>
                  <a:lnTo>
                    <a:pt x="10446131" y="25400"/>
                  </a:lnTo>
                  <a:close/>
                  <a:moveTo>
                    <a:pt x="10623931" y="0"/>
                  </a:moveTo>
                  <a:lnTo>
                    <a:pt x="10700131" y="0"/>
                  </a:lnTo>
                  <a:lnTo>
                    <a:pt x="10700131" y="25400"/>
                  </a:lnTo>
                  <a:lnTo>
                    <a:pt x="10623931" y="25400"/>
                  </a:lnTo>
                  <a:close/>
                  <a:moveTo>
                    <a:pt x="10801731" y="0"/>
                  </a:moveTo>
                  <a:lnTo>
                    <a:pt x="10877931" y="0"/>
                  </a:lnTo>
                  <a:lnTo>
                    <a:pt x="10877931" y="25400"/>
                  </a:lnTo>
                  <a:lnTo>
                    <a:pt x="10801731" y="25400"/>
                  </a:lnTo>
                  <a:close/>
                  <a:moveTo>
                    <a:pt x="10979531" y="0"/>
                  </a:moveTo>
                  <a:lnTo>
                    <a:pt x="11055731" y="0"/>
                  </a:lnTo>
                  <a:lnTo>
                    <a:pt x="11055731" y="25400"/>
                  </a:lnTo>
                  <a:lnTo>
                    <a:pt x="10979531" y="25400"/>
                  </a:lnTo>
                  <a:close/>
                  <a:moveTo>
                    <a:pt x="11157331" y="0"/>
                  </a:moveTo>
                  <a:lnTo>
                    <a:pt x="11233531" y="0"/>
                  </a:lnTo>
                  <a:lnTo>
                    <a:pt x="11233531" y="25400"/>
                  </a:lnTo>
                  <a:lnTo>
                    <a:pt x="11157331" y="25400"/>
                  </a:lnTo>
                  <a:close/>
                  <a:moveTo>
                    <a:pt x="11335131" y="0"/>
                  </a:moveTo>
                  <a:lnTo>
                    <a:pt x="11411331" y="0"/>
                  </a:lnTo>
                  <a:lnTo>
                    <a:pt x="11411331" y="25400"/>
                  </a:lnTo>
                  <a:lnTo>
                    <a:pt x="11335131" y="25400"/>
                  </a:lnTo>
                  <a:close/>
                  <a:moveTo>
                    <a:pt x="11512931" y="0"/>
                  </a:moveTo>
                  <a:lnTo>
                    <a:pt x="11589131" y="0"/>
                  </a:lnTo>
                  <a:lnTo>
                    <a:pt x="11589131" y="25400"/>
                  </a:lnTo>
                  <a:lnTo>
                    <a:pt x="11512931" y="25400"/>
                  </a:lnTo>
                  <a:close/>
                  <a:moveTo>
                    <a:pt x="11690731" y="0"/>
                  </a:moveTo>
                  <a:lnTo>
                    <a:pt x="11766931" y="0"/>
                  </a:lnTo>
                  <a:lnTo>
                    <a:pt x="11766931" y="25400"/>
                  </a:lnTo>
                  <a:lnTo>
                    <a:pt x="11690731" y="25400"/>
                  </a:lnTo>
                  <a:close/>
                  <a:moveTo>
                    <a:pt x="11868531" y="0"/>
                  </a:moveTo>
                  <a:lnTo>
                    <a:pt x="11944731" y="0"/>
                  </a:lnTo>
                  <a:lnTo>
                    <a:pt x="11944731" y="25400"/>
                  </a:lnTo>
                  <a:lnTo>
                    <a:pt x="11868531" y="25400"/>
                  </a:lnTo>
                  <a:close/>
                  <a:moveTo>
                    <a:pt x="12046331" y="0"/>
                  </a:moveTo>
                  <a:lnTo>
                    <a:pt x="12122531" y="0"/>
                  </a:lnTo>
                  <a:lnTo>
                    <a:pt x="12122531" y="25400"/>
                  </a:lnTo>
                  <a:lnTo>
                    <a:pt x="12046331" y="25400"/>
                  </a:lnTo>
                  <a:close/>
                  <a:moveTo>
                    <a:pt x="12224131" y="0"/>
                  </a:moveTo>
                  <a:lnTo>
                    <a:pt x="12300331" y="0"/>
                  </a:lnTo>
                  <a:lnTo>
                    <a:pt x="12300331" y="25400"/>
                  </a:lnTo>
                  <a:lnTo>
                    <a:pt x="12224131" y="25400"/>
                  </a:lnTo>
                  <a:close/>
                  <a:moveTo>
                    <a:pt x="12401931" y="0"/>
                  </a:moveTo>
                  <a:lnTo>
                    <a:pt x="12478131" y="0"/>
                  </a:lnTo>
                  <a:lnTo>
                    <a:pt x="12478131" y="25400"/>
                  </a:lnTo>
                  <a:lnTo>
                    <a:pt x="12401931" y="25400"/>
                  </a:lnTo>
                  <a:close/>
                  <a:moveTo>
                    <a:pt x="12579731" y="0"/>
                  </a:moveTo>
                  <a:lnTo>
                    <a:pt x="12655931" y="0"/>
                  </a:lnTo>
                  <a:lnTo>
                    <a:pt x="12655931" y="25400"/>
                  </a:lnTo>
                  <a:lnTo>
                    <a:pt x="12579731" y="25400"/>
                  </a:lnTo>
                  <a:close/>
                  <a:moveTo>
                    <a:pt x="12757531" y="0"/>
                  </a:moveTo>
                  <a:lnTo>
                    <a:pt x="12833731" y="0"/>
                  </a:lnTo>
                  <a:lnTo>
                    <a:pt x="12833731" y="25400"/>
                  </a:lnTo>
                  <a:lnTo>
                    <a:pt x="12757531" y="25400"/>
                  </a:lnTo>
                  <a:close/>
                  <a:moveTo>
                    <a:pt x="12935331" y="0"/>
                  </a:moveTo>
                  <a:lnTo>
                    <a:pt x="13011531" y="0"/>
                  </a:lnTo>
                  <a:lnTo>
                    <a:pt x="13011531" y="25400"/>
                  </a:lnTo>
                  <a:lnTo>
                    <a:pt x="12935331" y="25400"/>
                  </a:lnTo>
                  <a:close/>
                  <a:moveTo>
                    <a:pt x="13113131" y="0"/>
                  </a:moveTo>
                  <a:lnTo>
                    <a:pt x="13189331" y="0"/>
                  </a:lnTo>
                  <a:lnTo>
                    <a:pt x="13189331" y="25400"/>
                  </a:lnTo>
                  <a:lnTo>
                    <a:pt x="13113131" y="25400"/>
                  </a:lnTo>
                  <a:close/>
                  <a:moveTo>
                    <a:pt x="13290931" y="0"/>
                  </a:moveTo>
                  <a:lnTo>
                    <a:pt x="13367131" y="0"/>
                  </a:lnTo>
                  <a:lnTo>
                    <a:pt x="13367131" y="25400"/>
                  </a:lnTo>
                  <a:lnTo>
                    <a:pt x="13290931" y="25400"/>
                  </a:lnTo>
                  <a:close/>
                  <a:moveTo>
                    <a:pt x="13468731" y="0"/>
                  </a:moveTo>
                  <a:lnTo>
                    <a:pt x="13544931" y="0"/>
                  </a:lnTo>
                  <a:lnTo>
                    <a:pt x="13544931" y="25400"/>
                  </a:lnTo>
                  <a:lnTo>
                    <a:pt x="13468731" y="25400"/>
                  </a:lnTo>
                  <a:close/>
                  <a:moveTo>
                    <a:pt x="13646531" y="0"/>
                  </a:moveTo>
                  <a:lnTo>
                    <a:pt x="13722731" y="0"/>
                  </a:lnTo>
                  <a:lnTo>
                    <a:pt x="13722731" y="25400"/>
                  </a:lnTo>
                  <a:lnTo>
                    <a:pt x="13646531" y="25400"/>
                  </a:lnTo>
                  <a:close/>
                  <a:moveTo>
                    <a:pt x="13824331" y="0"/>
                  </a:moveTo>
                  <a:lnTo>
                    <a:pt x="13900531" y="0"/>
                  </a:lnTo>
                  <a:lnTo>
                    <a:pt x="13900531" y="25400"/>
                  </a:lnTo>
                  <a:lnTo>
                    <a:pt x="13824331" y="25400"/>
                  </a:lnTo>
                  <a:close/>
                  <a:moveTo>
                    <a:pt x="14002131" y="0"/>
                  </a:moveTo>
                  <a:lnTo>
                    <a:pt x="14078331" y="0"/>
                  </a:lnTo>
                  <a:lnTo>
                    <a:pt x="14078331" y="25400"/>
                  </a:lnTo>
                  <a:lnTo>
                    <a:pt x="14002131" y="25400"/>
                  </a:lnTo>
                  <a:close/>
                  <a:moveTo>
                    <a:pt x="14179931" y="0"/>
                  </a:moveTo>
                  <a:lnTo>
                    <a:pt x="14256131" y="0"/>
                  </a:lnTo>
                  <a:lnTo>
                    <a:pt x="14256131" y="25400"/>
                  </a:lnTo>
                  <a:lnTo>
                    <a:pt x="14179931" y="25400"/>
                  </a:lnTo>
                  <a:close/>
                  <a:moveTo>
                    <a:pt x="14357731" y="0"/>
                  </a:moveTo>
                  <a:lnTo>
                    <a:pt x="14433931" y="0"/>
                  </a:lnTo>
                  <a:lnTo>
                    <a:pt x="14433931" y="25400"/>
                  </a:lnTo>
                  <a:lnTo>
                    <a:pt x="14357731" y="25400"/>
                  </a:lnTo>
                  <a:close/>
                  <a:moveTo>
                    <a:pt x="14535531" y="0"/>
                  </a:moveTo>
                  <a:lnTo>
                    <a:pt x="14611731" y="0"/>
                  </a:lnTo>
                  <a:lnTo>
                    <a:pt x="14611731" y="25400"/>
                  </a:lnTo>
                  <a:lnTo>
                    <a:pt x="14535531" y="25400"/>
                  </a:lnTo>
                  <a:close/>
                  <a:moveTo>
                    <a:pt x="14713331" y="0"/>
                  </a:moveTo>
                  <a:lnTo>
                    <a:pt x="14789531" y="0"/>
                  </a:lnTo>
                  <a:lnTo>
                    <a:pt x="14789531" y="25400"/>
                  </a:lnTo>
                  <a:lnTo>
                    <a:pt x="14713331" y="25400"/>
                  </a:lnTo>
                  <a:close/>
                  <a:moveTo>
                    <a:pt x="14891131" y="0"/>
                  </a:moveTo>
                  <a:lnTo>
                    <a:pt x="14967331" y="0"/>
                  </a:lnTo>
                  <a:lnTo>
                    <a:pt x="14967331" y="25400"/>
                  </a:lnTo>
                  <a:lnTo>
                    <a:pt x="14891131" y="25400"/>
                  </a:lnTo>
                  <a:close/>
                  <a:moveTo>
                    <a:pt x="15068931" y="0"/>
                  </a:moveTo>
                  <a:lnTo>
                    <a:pt x="15145131" y="0"/>
                  </a:lnTo>
                  <a:lnTo>
                    <a:pt x="15145131" y="25400"/>
                  </a:lnTo>
                  <a:lnTo>
                    <a:pt x="15068931" y="25400"/>
                  </a:lnTo>
                  <a:close/>
                  <a:moveTo>
                    <a:pt x="15246731" y="0"/>
                  </a:moveTo>
                  <a:lnTo>
                    <a:pt x="15322931" y="0"/>
                  </a:lnTo>
                  <a:lnTo>
                    <a:pt x="15322931" y="25400"/>
                  </a:lnTo>
                  <a:lnTo>
                    <a:pt x="15246731" y="25400"/>
                  </a:lnTo>
                  <a:close/>
                  <a:moveTo>
                    <a:pt x="15424531" y="0"/>
                  </a:moveTo>
                  <a:lnTo>
                    <a:pt x="15500731" y="0"/>
                  </a:lnTo>
                  <a:lnTo>
                    <a:pt x="15500731" y="25400"/>
                  </a:lnTo>
                  <a:lnTo>
                    <a:pt x="15424531" y="25400"/>
                  </a:lnTo>
                  <a:close/>
                  <a:moveTo>
                    <a:pt x="15602331" y="0"/>
                  </a:moveTo>
                  <a:lnTo>
                    <a:pt x="15678531" y="0"/>
                  </a:lnTo>
                  <a:lnTo>
                    <a:pt x="15678531" y="25400"/>
                  </a:lnTo>
                  <a:lnTo>
                    <a:pt x="15602331" y="25400"/>
                  </a:lnTo>
                  <a:close/>
                  <a:moveTo>
                    <a:pt x="15780131" y="0"/>
                  </a:moveTo>
                  <a:lnTo>
                    <a:pt x="15856331" y="0"/>
                  </a:lnTo>
                  <a:lnTo>
                    <a:pt x="15856331" y="25400"/>
                  </a:lnTo>
                  <a:lnTo>
                    <a:pt x="15780131" y="25400"/>
                  </a:lnTo>
                  <a:close/>
                  <a:moveTo>
                    <a:pt x="15957931" y="0"/>
                  </a:moveTo>
                  <a:lnTo>
                    <a:pt x="16034131" y="0"/>
                  </a:lnTo>
                  <a:lnTo>
                    <a:pt x="16034131" y="25400"/>
                  </a:lnTo>
                  <a:lnTo>
                    <a:pt x="15957931" y="25400"/>
                  </a:lnTo>
                  <a:close/>
                  <a:moveTo>
                    <a:pt x="16135731" y="0"/>
                  </a:moveTo>
                  <a:lnTo>
                    <a:pt x="16211931" y="0"/>
                  </a:lnTo>
                  <a:lnTo>
                    <a:pt x="16211931" y="25400"/>
                  </a:lnTo>
                  <a:lnTo>
                    <a:pt x="16135731" y="25400"/>
                  </a:lnTo>
                  <a:close/>
                  <a:moveTo>
                    <a:pt x="16313531" y="0"/>
                  </a:moveTo>
                  <a:lnTo>
                    <a:pt x="16389731" y="0"/>
                  </a:lnTo>
                  <a:lnTo>
                    <a:pt x="16389731" y="25400"/>
                  </a:lnTo>
                  <a:lnTo>
                    <a:pt x="16313531" y="25400"/>
                  </a:lnTo>
                  <a:close/>
                  <a:moveTo>
                    <a:pt x="16491331" y="0"/>
                  </a:moveTo>
                  <a:lnTo>
                    <a:pt x="16567531" y="0"/>
                  </a:lnTo>
                  <a:lnTo>
                    <a:pt x="16567531" y="25400"/>
                  </a:lnTo>
                  <a:lnTo>
                    <a:pt x="16491331" y="25400"/>
                  </a:lnTo>
                  <a:close/>
                  <a:moveTo>
                    <a:pt x="16669131" y="0"/>
                  </a:moveTo>
                  <a:lnTo>
                    <a:pt x="16745331" y="0"/>
                  </a:lnTo>
                  <a:lnTo>
                    <a:pt x="16745331" y="25400"/>
                  </a:lnTo>
                  <a:lnTo>
                    <a:pt x="16669131" y="25400"/>
                  </a:lnTo>
                  <a:close/>
                  <a:moveTo>
                    <a:pt x="16846931" y="0"/>
                  </a:moveTo>
                  <a:lnTo>
                    <a:pt x="16923131" y="0"/>
                  </a:lnTo>
                  <a:lnTo>
                    <a:pt x="16923131" y="25400"/>
                  </a:lnTo>
                  <a:lnTo>
                    <a:pt x="16846931" y="25400"/>
                  </a:lnTo>
                  <a:close/>
                  <a:moveTo>
                    <a:pt x="17024731" y="0"/>
                  </a:moveTo>
                  <a:lnTo>
                    <a:pt x="17100931" y="0"/>
                  </a:lnTo>
                  <a:lnTo>
                    <a:pt x="17100931" y="25400"/>
                  </a:lnTo>
                  <a:lnTo>
                    <a:pt x="17024731" y="25400"/>
                  </a:lnTo>
                  <a:close/>
                  <a:moveTo>
                    <a:pt x="17202531" y="0"/>
                  </a:moveTo>
                  <a:lnTo>
                    <a:pt x="17278731" y="0"/>
                  </a:lnTo>
                  <a:lnTo>
                    <a:pt x="17278731" y="25400"/>
                  </a:lnTo>
                  <a:lnTo>
                    <a:pt x="17202531" y="25400"/>
                  </a:lnTo>
                  <a:close/>
                  <a:moveTo>
                    <a:pt x="17380331" y="0"/>
                  </a:moveTo>
                  <a:lnTo>
                    <a:pt x="17456531" y="0"/>
                  </a:lnTo>
                  <a:lnTo>
                    <a:pt x="17456531" y="25400"/>
                  </a:lnTo>
                  <a:lnTo>
                    <a:pt x="17380331" y="25400"/>
                  </a:lnTo>
                  <a:close/>
                  <a:moveTo>
                    <a:pt x="17558131" y="0"/>
                  </a:moveTo>
                  <a:lnTo>
                    <a:pt x="17634331" y="0"/>
                  </a:lnTo>
                  <a:lnTo>
                    <a:pt x="17634331" y="25400"/>
                  </a:lnTo>
                  <a:lnTo>
                    <a:pt x="17558131" y="25400"/>
                  </a:lnTo>
                  <a:close/>
                  <a:moveTo>
                    <a:pt x="17735931" y="0"/>
                  </a:moveTo>
                  <a:lnTo>
                    <a:pt x="17812131" y="0"/>
                  </a:lnTo>
                  <a:lnTo>
                    <a:pt x="17812131" y="25400"/>
                  </a:lnTo>
                  <a:lnTo>
                    <a:pt x="17735931" y="25400"/>
                  </a:lnTo>
                  <a:close/>
                  <a:moveTo>
                    <a:pt x="17913731" y="0"/>
                  </a:moveTo>
                  <a:lnTo>
                    <a:pt x="17989931" y="0"/>
                  </a:lnTo>
                  <a:lnTo>
                    <a:pt x="17989931" y="25400"/>
                  </a:lnTo>
                  <a:lnTo>
                    <a:pt x="17913731" y="25400"/>
                  </a:lnTo>
                  <a:close/>
                  <a:moveTo>
                    <a:pt x="18091531" y="0"/>
                  </a:moveTo>
                  <a:lnTo>
                    <a:pt x="18167731" y="0"/>
                  </a:lnTo>
                  <a:lnTo>
                    <a:pt x="18167731" y="25400"/>
                  </a:lnTo>
                  <a:lnTo>
                    <a:pt x="18091531" y="25400"/>
                  </a:lnTo>
                  <a:close/>
                  <a:moveTo>
                    <a:pt x="18269331" y="0"/>
                  </a:moveTo>
                  <a:lnTo>
                    <a:pt x="18345531" y="0"/>
                  </a:lnTo>
                  <a:lnTo>
                    <a:pt x="18345531" y="25400"/>
                  </a:lnTo>
                  <a:lnTo>
                    <a:pt x="18269331" y="25400"/>
                  </a:lnTo>
                  <a:close/>
                  <a:moveTo>
                    <a:pt x="18447131" y="0"/>
                  </a:moveTo>
                  <a:lnTo>
                    <a:pt x="18523331" y="0"/>
                  </a:lnTo>
                  <a:lnTo>
                    <a:pt x="18523331" y="25400"/>
                  </a:lnTo>
                  <a:lnTo>
                    <a:pt x="18447131" y="25400"/>
                  </a:lnTo>
                  <a:close/>
                  <a:moveTo>
                    <a:pt x="18624931" y="0"/>
                  </a:moveTo>
                  <a:lnTo>
                    <a:pt x="18701131" y="0"/>
                  </a:lnTo>
                  <a:lnTo>
                    <a:pt x="18701131" y="25400"/>
                  </a:lnTo>
                  <a:lnTo>
                    <a:pt x="18624931" y="25400"/>
                  </a:lnTo>
                  <a:close/>
                  <a:moveTo>
                    <a:pt x="18802731" y="0"/>
                  </a:moveTo>
                  <a:lnTo>
                    <a:pt x="18878931" y="0"/>
                  </a:lnTo>
                  <a:lnTo>
                    <a:pt x="18878931" y="25400"/>
                  </a:lnTo>
                  <a:lnTo>
                    <a:pt x="18802731" y="25400"/>
                  </a:lnTo>
                  <a:close/>
                  <a:moveTo>
                    <a:pt x="18980531" y="0"/>
                  </a:moveTo>
                  <a:lnTo>
                    <a:pt x="19056731" y="0"/>
                  </a:lnTo>
                  <a:lnTo>
                    <a:pt x="19056731" y="25400"/>
                  </a:lnTo>
                  <a:lnTo>
                    <a:pt x="18980531" y="25400"/>
                  </a:lnTo>
                  <a:close/>
                  <a:moveTo>
                    <a:pt x="19158331" y="0"/>
                  </a:moveTo>
                  <a:lnTo>
                    <a:pt x="19234531" y="0"/>
                  </a:lnTo>
                  <a:lnTo>
                    <a:pt x="19234531" y="25400"/>
                  </a:lnTo>
                  <a:lnTo>
                    <a:pt x="19158331" y="25400"/>
                  </a:lnTo>
                  <a:close/>
                  <a:moveTo>
                    <a:pt x="19336131" y="0"/>
                  </a:moveTo>
                  <a:lnTo>
                    <a:pt x="19412331" y="0"/>
                  </a:lnTo>
                  <a:lnTo>
                    <a:pt x="19412331" y="25400"/>
                  </a:lnTo>
                  <a:lnTo>
                    <a:pt x="19336131" y="25400"/>
                  </a:lnTo>
                  <a:close/>
                  <a:moveTo>
                    <a:pt x="19513931" y="0"/>
                  </a:moveTo>
                  <a:lnTo>
                    <a:pt x="19590131" y="0"/>
                  </a:lnTo>
                  <a:lnTo>
                    <a:pt x="19590131" y="25400"/>
                  </a:lnTo>
                  <a:lnTo>
                    <a:pt x="19513931" y="25400"/>
                  </a:lnTo>
                  <a:close/>
                  <a:moveTo>
                    <a:pt x="19691731" y="0"/>
                  </a:moveTo>
                  <a:lnTo>
                    <a:pt x="19767931" y="0"/>
                  </a:lnTo>
                  <a:lnTo>
                    <a:pt x="19767931" y="25400"/>
                  </a:lnTo>
                  <a:lnTo>
                    <a:pt x="19691731" y="25400"/>
                  </a:lnTo>
                  <a:close/>
                  <a:moveTo>
                    <a:pt x="19869531" y="0"/>
                  </a:moveTo>
                  <a:lnTo>
                    <a:pt x="19945731" y="0"/>
                  </a:lnTo>
                  <a:lnTo>
                    <a:pt x="19945731" y="25400"/>
                  </a:lnTo>
                  <a:lnTo>
                    <a:pt x="19869531" y="25400"/>
                  </a:lnTo>
                  <a:close/>
                  <a:moveTo>
                    <a:pt x="20047331" y="0"/>
                  </a:moveTo>
                  <a:lnTo>
                    <a:pt x="20123531" y="0"/>
                  </a:lnTo>
                  <a:lnTo>
                    <a:pt x="20123531" y="25400"/>
                  </a:lnTo>
                  <a:lnTo>
                    <a:pt x="20047331" y="25400"/>
                  </a:lnTo>
                  <a:close/>
                  <a:moveTo>
                    <a:pt x="20225131" y="0"/>
                  </a:moveTo>
                  <a:lnTo>
                    <a:pt x="20301331" y="0"/>
                  </a:lnTo>
                  <a:lnTo>
                    <a:pt x="20301331" y="25400"/>
                  </a:lnTo>
                  <a:lnTo>
                    <a:pt x="20225131" y="25400"/>
                  </a:lnTo>
                  <a:close/>
                  <a:moveTo>
                    <a:pt x="20402931" y="0"/>
                  </a:moveTo>
                  <a:lnTo>
                    <a:pt x="20413599" y="0"/>
                  </a:lnTo>
                  <a:lnTo>
                    <a:pt x="20413599" y="12700"/>
                  </a:lnTo>
                  <a:lnTo>
                    <a:pt x="20413599" y="0"/>
                  </a:lnTo>
                  <a:cubicBezTo>
                    <a:pt x="20436460" y="0"/>
                    <a:pt x="20459064" y="1778"/>
                    <a:pt x="20480910" y="5334"/>
                  </a:cubicBezTo>
                  <a:lnTo>
                    <a:pt x="20476972" y="30480"/>
                  </a:lnTo>
                  <a:cubicBezTo>
                    <a:pt x="20456398" y="27178"/>
                    <a:pt x="20435188" y="25527"/>
                    <a:pt x="20413599" y="25527"/>
                  </a:cubicBezTo>
                  <a:lnTo>
                    <a:pt x="20402931" y="25527"/>
                  </a:lnTo>
                  <a:close/>
                  <a:moveTo>
                    <a:pt x="20581238" y="34290"/>
                  </a:moveTo>
                  <a:cubicBezTo>
                    <a:pt x="20605496" y="44704"/>
                    <a:pt x="20628483" y="57277"/>
                    <a:pt x="20650200" y="71755"/>
                  </a:cubicBezTo>
                  <a:lnTo>
                    <a:pt x="20636103" y="92837"/>
                  </a:lnTo>
                  <a:cubicBezTo>
                    <a:pt x="20615783" y="79248"/>
                    <a:pt x="20594065" y="67437"/>
                    <a:pt x="20571333" y="57658"/>
                  </a:cubicBezTo>
                  <a:close/>
                  <a:moveTo>
                    <a:pt x="20729067" y="140081"/>
                  </a:moveTo>
                  <a:cubicBezTo>
                    <a:pt x="20746593" y="159512"/>
                    <a:pt x="20762340" y="180467"/>
                    <a:pt x="20776057" y="202819"/>
                  </a:cubicBezTo>
                  <a:lnTo>
                    <a:pt x="20754339" y="216154"/>
                  </a:lnTo>
                  <a:cubicBezTo>
                    <a:pt x="20741387" y="195072"/>
                    <a:pt x="20726654" y="175387"/>
                    <a:pt x="20710144" y="157099"/>
                  </a:cubicBezTo>
                  <a:close/>
                  <a:moveTo>
                    <a:pt x="20819238" y="298069"/>
                  </a:moveTo>
                  <a:cubicBezTo>
                    <a:pt x="20826857" y="322707"/>
                    <a:pt x="20832445" y="348361"/>
                    <a:pt x="20835493" y="374777"/>
                  </a:cubicBezTo>
                  <a:lnTo>
                    <a:pt x="20810220" y="377698"/>
                  </a:lnTo>
                  <a:cubicBezTo>
                    <a:pt x="20807299" y="352933"/>
                    <a:pt x="20802219" y="328803"/>
                    <a:pt x="20794980" y="305562"/>
                  </a:cubicBezTo>
                  <a:close/>
                  <a:moveTo>
                    <a:pt x="20838288" y="477774"/>
                  </a:moveTo>
                  <a:lnTo>
                    <a:pt x="20838288" y="553974"/>
                  </a:lnTo>
                  <a:lnTo>
                    <a:pt x="20812888" y="553974"/>
                  </a:lnTo>
                  <a:lnTo>
                    <a:pt x="20812888" y="477774"/>
                  </a:lnTo>
                  <a:close/>
                  <a:moveTo>
                    <a:pt x="20838288" y="655574"/>
                  </a:moveTo>
                  <a:lnTo>
                    <a:pt x="20838288" y="731774"/>
                  </a:lnTo>
                  <a:lnTo>
                    <a:pt x="20812888" y="731774"/>
                  </a:lnTo>
                  <a:lnTo>
                    <a:pt x="20812888" y="655574"/>
                  </a:lnTo>
                  <a:close/>
                  <a:moveTo>
                    <a:pt x="20838288" y="833374"/>
                  </a:moveTo>
                  <a:lnTo>
                    <a:pt x="20838288" y="909574"/>
                  </a:lnTo>
                  <a:lnTo>
                    <a:pt x="20812888" y="909574"/>
                  </a:lnTo>
                  <a:lnTo>
                    <a:pt x="20812888" y="833374"/>
                  </a:lnTo>
                  <a:close/>
                  <a:moveTo>
                    <a:pt x="20838288" y="1011174"/>
                  </a:moveTo>
                  <a:lnTo>
                    <a:pt x="20838288" y="1087374"/>
                  </a:lnTo>
                  <a:lnTo>
                    <a:pt x="20812888" y="1087374"/>
                  </a:lnTo>
                  <a:lnTo>
                    <a:pt x="20812888" y="1011174"/>
                  </a:lnTo>
                  <a:close/>
                  <a:moveTo>
                    <a:pt x="20838288" y="1188974"/>
                  </a:moveTo>
                  <a:lnTo>
                    <a:pt x="20838288" y="1265174"/>
                  </a:lnTo>
                  <a:lnTo>
                    <a:pt x="20812888" y="1265174"/>
                  </a:lnTo>
                  <a:lnTo>
                    <a:pt x="20812888" y="1188974"/>
                  </a:lnTo>
                  <a:close/>
                  <a:moveTo>
                    <a:pt x="20838288" y="1366774"/>
                  </a:moveTo>
                  <a:lnTo>
                    <a:pt x="20838288" y="1442974"/>
                  </a:lnTo>
                  <a:lnTo>
                    <a:pt x="20812888" y="1442974"/>
                  </a:lnTo>
                  <a:lnTo>
                    <a:pt x="20812888" y="1366774"/>
                  </a:lnTo>
                  <a:close/>
                  <a:moveTo>
                    <a:pt x="20838288" y="1544574"/>
                  </a:moveTo>
                  <a:lnTo>
                    <a:pt x="20838288" y="1620774"/>
                  </a:lnTo>
                  <a:lnTo>
                    <a:pt x="20812888" y="1620774"/>
                  </a:lnTo>
                  <a:lnTo>
                    <a:pt x="20812888" y="1544574"/>
                  </a:lnTo>
                  <a:close/>
                  <a:moveTo>
                    <a:pt x="20838288" y="1722374"/>
                  </a:moveTo>
                  <a:lnTo>
                    <a:pt x="20838288" y="1798574"/>
                  </a:lnTo>
                  <a:lnTo>
                    <a:pt x="20812888" y="1798574"/>
                  </a:lnTo>
                  <a:lnTo>
                    <a:pt x="20812888" y="1722374"/>
                  </a:lnTo>
                  <a:close/>
                  <a:moveTo>
                    <a:pt x="20838288" y="1900174"/>
                  </a:moveTo>
                  <a:lnTo>
                    <a:pt x="20838288" y="1976374"/>
                  </a:lnTo>
                  <a:lnTo>
                    <a:pt x="20812888" y="1976374"/>
                  </a:lnTo>
                  <a:lnTo>
                    <a:pt x="20812888" y="1900174"/>
                  </a:lnTo>
                  <a:close/>
                  <a:moveTo>
                    <a:pt x="20838288" y="2077974"/>
                  </a:moveTo>
                  <a:lnTo>
                    <a:pt x="20838288" y="2154174"/>
                  </a:lnTo>
                  <a:lnTo>
                    <a:pt x="20812888" y="2154174"/>
                  </a:lnTo>
                  <a:lnTo>
                    <a:pt x="20812888" y="2077974"/>
                  </a:lnTo>
                  <a:close/>
                  <a:moveTo>
                    <a:pt x="20838288" y="2255774"/>
                  </a:moveTo>
                  <a:lnTo>
                    <a:pt x="20838288" y="2331974"/>
                  </a:lnTo>
                  <a:lnTo>
                    <a:pt x="20812888" y="2331974"/>
                  </a:lnTo>
                  <a:lnTo>
                    <a:pt x="20812888" y="2255774"/>
                  </a:lnTo>
                  <a:close/>
                  <a:moveTo>
                    <a:pt x="20838288" y="2433574"/>
                  </a:moveTo>
                  <a:lnTo>
                    <a:pt x="20838288" y="2509774"/>
                  </a:lnTo>
                  <a:lnTo>
                    <a:pt x="20812888" y="2509774"/>
                  </a:lnTo>
                  <a:lnTo>
                    <a:pt x="20812888" y="2433574"/>
                  </a:lnTo>
                  <a:close/>
                  <a:moveTo>
                    <a:pt x="20838288" y="2611374"/>
                  </a:moveTo>
                  <a:lnTo>
                    <a:pt x="20838288" y="2687574"/>
                  </a:lnTo>
                  <a:lnTo>
                    <a:pt x="20812888" y="2687574"/>
                  </a:lnTo>
                  <a:lnTo>
                    <a:pt x="20812888" y="2611374"/>
                  </a:lnTo>
                  <a:close/>
                  <a:moveTo>
                    <a:pt x="20838288" y="2789174"/>
                  </a:moveTo>
                  <a:lnTo>
                    <a:pt x="20838288" y="2865374"/>
                  </a:lnTo>
                  <a:lnTo>
                    <a:pt x="20812888" y="2865374"/>
                  </a:lnTo>
                  <a:lnTo>
                    <a:pt x="20812888" y="2789174"/>
                  </a:lnTo>
                  <a:close/>
                  <a:moveTo>
                    <a:pt x="20838288" y="2966974"/>
                  </a:moveTo>
                  <a:lnTo>
                    <a:pt x="20838288" y="3043174"/>
                  </a:lnTo>
                  <a:lnTo>
                    <a:pt x="20812888" y="3043174"/>
                  </a:lnTo>
                  <a:lnTo>
                    <a:pt x="20812888" y="2966974"/>
                  </a:lnTo>
                  <a:close/>
                  <a:moveTo>
                    <a:pt x="20838288" y="3144774"/>
                  </a:moveTo>
                  <a:lnTo>
                    <a:pt x="20838288" y="3220974"/>
                  </a:lnTo>
                  <a:lnTo>
                    <a:pt x="20812888" y="3220974"/>
                  </a:lnTo>
                  <a:lnTo>
                    <a:pt x="20812888" y="3144774"/>
                  </a:lnTo>
                  <a:close/>
                  <a:moveTo>
                    <a:pt x="20838288" y="3322574"/>
                  </a:moveTo>
                  <a:lnTo>
                    <a:pt x="20838288" y="3398774"/>
                  </a:lnTo>
                  <a:lnTo>
                    <a:pt x="20812888" y="3398774"/>
                  </a:lnTo>
                  <a:lnTo>
                    <a:pt x="20812888" y="3322574"/>
                  </a:lnTo>
                  <a:close/>
                  <a:moveTo>
                    <a:pt x="20838288" y="3500374"/>
                  </a:moveTo>
                  <a:lnTo>
                    <a:pt x="20838288" y="3576574"/>
                  </a:lnTo>
                  <a:lnTo>
                    <a:pt x="20812888" y="3576574"/>
                  </a:lnTo>
                  <a:lnTo>
                    <a:pt x="20812888" y="3500374"/>
                  </a:lnTo>
                  <a:close/>
                  <a:moveTo>
                    <a:pt x="20838288" y="3678174"/>
                  </a:moveTo>
                  <a:lnTo>
                    <a:pt x="20838288" y="3754374"/>
                  </a:lnTo>
                  <a:lnTo>
                    <a:pt x="20812888" y="3754374"/>
                  </a:lnTo>
                  <a:lnTo>
                    <a:pt x="20812888" y="3678174"/>
                  </a:lnTo>
                  <a:close/>
                  <a:moveTo>
                    <a:pt x="20838288" y="3855974"/>
                  </a:moveTo>
                  <a:lnTo>
                    <a:pt x="20838288" y="3932174"/>
                  </a:lnTo>
                  <a:lnTo>
                    <a:pt x="20812888" y="3932174"/>
                  </a:lnTo>
                  <a:lnTo>
                    <a:pt x="20812888" y="3855974"/>
                  </a:lnTo>
                  <a:close/>
                  <a:moveTo>
                    <a:pt x="20838288" y="4033774"/>
                  </a:moveTo>
                  <a:lnTo>
                    <a:pt x="20838288" y="4109974"/>
                  </a:lnTo>
                  <a:lnTo>
                    <a:pt x="20812888" y="4109974"/>
                  </a:lnTo>
                  <a:lnTo>
                    <a:pt x="20812888" y="4033774"/>
                  </a:lnTo>
                  <a:close/>
                  <a:moveTo>
                    <a:pt x="20838288" y="4211574"/>
                  </a:moveTo>
                  <a:lnTo>
                    <a:pt x="20838288" y="4287774"/>
                  </a:lnTo>
                  <a:lnTo>
                    <a:pt x="20812888" y="4287774"/>
                  </a:lnTo>
                  <a:lnTo>
                    <a:pt x="20812888" y="4211574"/>
                  </a:lnTo>
                  <a:close/>
                  <a:moveTo>
                    <a:pt x="20838288" y="4389374"/>
                  </a:moveTo>
                  <a:lnTo>
                    <a:pt x="20838288" y="4465574"/>
                  </a:lnTo>
                  <a:lnTo>
                    <a:pt x="20812888" y="4465574"/>
                  </a:lnTo>
                  <a:lnTo>
                    <a:pt x="20812888" y="4389374"/>
                  </a:lnTo>
                  <a:close/>
                  <a:moveTo>
                    <a:pt x="20838288" y="4567174"/>
                  </a:moveTo>
                  <a:lnTo>
                    <a:pt x="20838288" y="4643374"/>
                  </a:lnTo>
                  <a:lnTo>
                    <a:pt x="20812888" y="4643374"/>
                  </a:lnTo>
                  <a:lnTo>
                    <a:pt x="20812888" y="4567174"/>
                  </a:lnTo>
                  <a:close/>
                  <a:moveTo>
                    <a:pt x="20838288" y="4744974"/>
                  </a:moveTo>
                  <a:lnTo>
                    <a:pt x="20838288" y="4821174"/>
                  </a:lnTo>
                  <a:lnTo>
                    <a:pt x="20812888" y="4821174"/>
                  </a:lnTo>
                  <a:lnTo>
                    <a:pt x="20812888" y="4744974"/>
                  </a:lnTo>
                  <a:close/>
                  <a:moveTo>
                    <a:pt x="20838288" y="4922774"/>
                  </a:moveTo>
                  <a:lnTo>
                    <a:pt x="20838288" y="4998974"/>
                  </a:lnTo>
                  <a:lnTo>
                    <a:pt x="20812888" y="4998974"/>
                  </a:lnTo>
                  <a:lnTo>
                    <a:pt x="20812888" y="4922774"/>
                  </a:lnTo>
                  <a:close/>
                  <a:moveTo>
                    <a:pt x="20838288" y="5100574"/>
                  </a:moveTo>
                  <a:lnTo>
                    <a:pt x="20838288" y="5176774"/>
                  </a:lnTo>
                  <a:lnTo>
                    <a:pt x="20812888" y="5176774"/>
                  </a:lnTo>
                  <a:lnTo>
                    <a:pt x="20812888" y="5100574"/>
                  </a:lnTo>
                  <a:close/>
                  <a:moveTo>
                    <a:pt x="20838288" y="5278374"/>
                  </a:moveTo>
                  <a:lnTo>
                    <a:pt x="20838288" y="5354574"/>
                  </a:lnTo>
                  <a:lnTo>
                    <a:pt x="20812888" y="5354574"/>
                  </a:lnTo>
                  <a:lnTo>
                    <a:pt x="20812888" y="5278374"/>
                  </a:lnTo>
                  <a:close/>
                  <a:moveTo>
                    <a:pt x="20838288" y="5456174"/>
                  </a:moveTo>
                  <a:lnTo>
                    <a:pt x="20838288" y="5532374"/>
                  </a:lnTo>
                  <a:lnTo>
                    <a:pt x="20812888" y="5532374"/>
                  </a:lnTo>
                  <a:lnTo>
                    <a:pt x="20812888" y="5456174"/>
                  </a:lnTo>
                  <a:close/>
                  <a:moveTo>
                    <a:pt x="20838288" y="5633974"/>
                  </a:moveTo>
                  <a:lnTo>
                    <a:pt x="20838288" y="5710174"/>
                  </a:lnTo>
                  <a:lnTo>
                    <a:pt x="20812888" y="5710174"/>
                  </a:lnTo>
                  <a:lnTo>
                    <a:pt x="20812888" y="5633974"/>
                  </a:lnTo>
                  <a:close/>
                  <a:moveTo>
                    <a:pt x="20838288" y="5811774"/>
                  </a:moveTo>
                  <a:lnTo>
                    <a:pt x="20838288" y="5887974"/>
                  </a:lnTo>
                  <a:lnTo>
                    <a:pt x="20812888" y="5887974"/>
                  </a:lnTo>
                  <a:lnTo>
                    <a:pt x="20812888" y="5811774"/>
                  </a:lnTo>
                  <a:close/>
                  <a:moveTo>
                    <a:pt x="20838288" y="5989574"/>
                  </a:moveTo>
                  <a:lnTo>
                    <a:pt x="20838288" y="6065774"/>
                  </a:lnTo>
                  <a:lnTo>
                    <a:pt x="20812888" y="6065774"/>
                  </a:lnTo>
                  <a:lnTo>
                    <a:pt x="20812888" y="5989574"/>
                  </a:lnTo>
                  <a:close/>
                  <a:moveTo>
                    <a:pt x="20838288" y="6167374"/>
                  </a:moveTo>
                  <a:lnTo>
                    <a:pt x="20838288" y="6243574"/>
                  </a:lnTo>
                  <a:lnTo>
                    <a:pt x="20812888" y="6243574"/>
                  </a:lnTo>
                  <a:lnTo>
                    <a:pt x="20812888" y="6167374"/>
                  </a:lnTo>
                  <a:close/>
                  <a:moveTo>
                    <a:pt x="20838288" y="6345174"/>
                  </a:moveTo>
                  <a:lnTo>
                    <a:pt x="20838288" y="6421374"/>
                  </a:lnTo>
                  <a:lnTo>
                    <a:pt x="20812888" y="6421374"/>
                  </a:lnTo>
                  <a:lnTo>
                    <a:pt x="20812888" y="6345174"/>
                  </a:lnTo>
                  <a:close/>
                  <a:moveTo>
                    <a:pt x="20838288" y="6522974"/>
                  </a:moveTo>
                  <a:lnTo>
                    <a:pt x="20838288" y="6599174"/>
                  </a:lnTo>
                  <a:lnTo>
                    <a:pt x="20812888" y="6599174"/>
                  </a:lnTo>
                  <a:lnTo>
                    <a:pt x="20812888" y="6522974"/>
                  </a:lnTo>
                  <a:close/>
                  <a:moveTo>
                    <a:pt x="20838288" y="6700774"/>
                  </a:moveTo>
                  <a:lnTo>
                    <a:pt x="20838288" y="6776974"/>
                  </a:lnTo>
                  <a:lnTo>
                    <a:pt x="20812888" y="6776974"/>
                  </a:lnTo>
                  <a:lnTo>
                    <a:pt x="20812888" y="6700774"/>
                  </a:lnTo>
                  <a:close/>
                  <a:moveTo>
                    <a:pt x="20838288" y="6878574"/>
                  </a:moveTo>
                  <a:lnTo>
                    <a:pt x="20838288" y="6954774"/>
                  </a:lnTo>
                  <a:lnTo>
                    <a:pt x="20812888" y="6954774"/>
                  </a:lnTo>
                  <a:lnTo>
                    <a:pt x="20812888" y="6878574"/>
                  </a:lnTo>
                  <a:close/>
                  <a:moveTo>
                    <a:pt x="20838288" y="7056374"/>
                  </a:moveTo>
                  <a:lnTo>
                    <a:pt x="20838288" y="7132574"/>
                  </a:lnTo>
                  <a:lnTo>
                    <a:pt x="20812888" y="7132574"/>
                  </a:lnTo>
                  <a:lnTo>
                    <a:pt x="20812888" y="7056374"/>
                  </a:lnTo>
                  <a:close/>
                  <a:moveTo>
                    <a:pt x="20838288" y="7234174"/>
                  </a:moveTo>
                  <a:lnTo>
                    <a:pt x="20838288" y="7310374"/>
                  </a:lnTo>
                  <a:lnTo>
                    <a:pt x="20812888" y="7310374"/>
                  </a:lnTo>
                  <a:lnTo>
                    <a:pt x="20812888" y="7234174"/>
                  </a:lnTo>
                  <a:close/>
                  <a:moveTo>
                    <a:pt x="20836128" y="7413117"/>
                  </a:moveTo>
                  <a:cubicBezTo>
                    <a:pt x="20833462" y="7439533"/>
                    <a:pt x="20828381" y="7465314"/>
                    <a:pt x="20821142" y="7490206"/>
                  </a:cubicBezTo>
                  <a:lnTo>
                    <a:pt x="20796758" y="7483094"/>
                  </a:lnTo>
                  <a:cubicBezTo>
                    <a:pt x="20803615" y="7459726"/>
                    <a:pt x="20808314" y="7435596"/>
                    <a:pt x="20810855" y="7410704"/>
                  </a:cubicBezTo>
                  <a:close/>
                  <a:moveTo>
                    <a:pt x="20779487" y="7585964"/>
                  </a:moveTo>
                  <a:cubicBezTo>
                    <a:pt x="20766151" y="7608570"/>
                    <a:pt x="20750657" y="7629779"/>
                    <a:pt x="20733513" y="7649464"/>
                  </a:cubicBezTo>
                  <a:lnTo>
                    <a:pt x="20714463" y="7632700"/>
                  </a:lnTo>
                  <a:cubicBezTo>
                    <a:pt x="20730590" y="7614158"/>
                    <a:pt x="20745196" y="7594219"/>
                    <a:pt x="20757769" y="7573010"/>
                  </a:cubicBezTo>
                  <a:close/>
                  <a:moveTo>
                    <a:pt x="20655535" y="7719060"/>
                  </a:moveTo>
                  <a:cubicBezTo>
                    <a:pt x="20634071" y="7733919"/>
                    <a:pt x="20611212" y="7746873"/>
                    <a:pt x="20587208" y="7757541"/>
                  </a:cubicBezTo>
                  <a:lnTo>
                    <a:pt x="20576794" y="7734300"/>
                  </a:lnTo>
                  <a:cubicBezTo>
                    <a:pt x="20599400" y="7724140"/>
                    <a:pt x="20620862" y="7712075"/>
                    <a:pt x="20641056" y="7698105"/>
                  </a:cubicBezTo>
                  <a:close/>
                  <a:moveTo>
                    <a:pt x="20487387" y="7788148"/>
                  </a:moveTo>
                  <a:cubicBezTo>
                    <a:pt x="20463383" y="7792339"/>
                    <a:pt x="20438745" y="7794498"/>
                    <a:pt x="20413472" y="7794498"/>
                  </a:cubicBezTo>
                  <a:lnTo>
                    <a:pt x="20413472" y="7781798"/>
                  </a:lnTo>
                  <a:lnTo>
                    <a:pt x="20413472" y="7794498"/>
                  </a:lnTo>
                  <a:lnTo>
                    <a:pt x="20409281" y="7794498"/>
                  </a:lnTo>
                  <a:lnTo>
                    <a:pt x="20409281" y="7769098"/>
                  </a:lnTo>
                  <a:lnTo>
                    <a:pt x="20413472" y="7769098"/>
                  </a:lnTo>
                  <a:cubicBezTo>
                    <a:pt x="20437221" y="7769098"/>
                    <a:pt x="20460336" y="7767066"/>
                    <a:pt x="20482940" y="7763129"/>
                  </a:cubicBezTo>
                  <a:close/>
                  <a:moveTo>
                    <a:pt x="20307681" y="7794498"/>
                  </a:moveTo>
                  <a:lnTo>
                    <a:pt x="20231481" y="7794498"/>
                  </a:lnTo>
                  <a:lnTo>
                    <a:pt x="20231481" y="7769098"/>
                  </a:lnTo>
                  <a:lnTo>
                    <a:pt x="20307681" y="7769098"/>
                  </a:lnTo>
                  <a:close/>
                  <a:moveTo>
                    <a:pt x="20129881" y="7794498"/>
                  </a:moveTo>
                  <a:lnTo>
                    <a:pt x="20053681" y="7794498"/>
                  </a:lnTo>
                  <a:lnTo>
                    <a:pt x="20053681" y="7769098"/>
                  </a:lnTo>
                  <a:lnTo>
                    <a:pt x="20129881" y="7769098"/>
                  </a:lnTo>
                  <a:close/>
                  <a:moveTo>
                    <a:pt x="19952081" y="7794498"/>
                  </a:moveTo>
                  <a:lnTo>
                    <a:pt x="19875881" y="7794498"/>
                  </a:lnTo>
                  <a:lnTo>
                    <a:pt x="19875881" y="7769098"/>
                  </a:lnTo>
                  <a:lnTo>
                    <a:pt x="19952081" y="7769098"/>
                  </a:lnTo>
                  <a:close/>
                  <a:moveTo>
                    <a:pt x="19774281" y="7794498"/>
                  </a:moveTo>
                  <a:lnTo>
                    <a:pt x="19698081" y="7794498"/>
                  </a:lnTo>
                  <a:lnTo>
                    <a:pt x="19698081" y="7769098"/>
                  </a:lnTo>
                  <a:lnTo>
                    <a:pt x="19774281" y="7769098"/>
                  </a:lnTo>
                  <a:close/>
                  <a:moveTo>
                    <a:pt x="19596481" y="7794498"/>
                  </a:moveTo>
                  <a:lnTo>
                    <a:pt x="19520281" y="7794498"/>
                  </a:lnTo>
                  <a:lnTo>
                    <a:pt x="19520281" y="7769098"/>
                  </a:lnTo>
                  <a:lnTo>
                    <a:pt x="19596481" y="7769098"/>
                  </a:lnTo>
                  <a:close/>
                  <a:moveTo>
                    <a:pt x="19418681" y="7794498"/>
                  </a:moveTo>
                  <a:lnTo>
                    <a:pt x="19342481" y="7794498"/>
                  </a:lnTo>
                  <a:lnTo>
                    <a:pt x="19342481" y="7769098"/>
                  </a:lnTo>
                  <a:lnTo>
                    <a:pt x="19418681" y="7769098"/>
                  </a:lnTo>
                  <a:close/>
                  <a:moveTo>
                    <a:pt x="19240881" y="7794498"/>
                  </a:moveTo>
                  <a:lnTo>
                    <a:pt x="19164681" y="7794498"/>
                  </a:lnTo>
                  <a:lnTo>
                    <a:pt x="19164681" y="7769098"/>
                  </a:lnTo>
                  <a:lnTo>
                    <a:pt x="19240881" y="7769098"/>
                  </a:lnTo>
                  <a:close/>
                  <a:moveTo>
                    <a:pt x="19063081" y="7794498"/>
                  </a:moveTo>
                  <a:lnTo>
                    <a:pt x="18986881" y="7794498"/>
                  </a:lnTo>
                  <a:lnTo>
                    <a:pt x="18986881" y="7769098"/>
                  </a:lnTo>
                  <a:lnTo>
                    <a:pt x="19063081" y="7769098"/>
                  </a:lnTo>
                  <a:close/>
                  <a:moveTo>
                    <a:pt x="18885281" y="7794498"/>
                  </a:moveTo>
                  <a:lnTo>
                    <a:pt x="18809081" y="7794498"/>
                  </a:lnTo>
                  <a:lnTo>
                    <a:pt x="18809081" y="7769098"/>
                  </a:lnTo>
                  <a:lnTo>
                    <a:pt x="18885281" y="7769098"/>
                  </a:lnTo>
                  <a:close/>
                  <a:moveTo>
                    <a:pt x="18707481" y="7794498"/>
                  </a:moveTo>
                  <a:lnTo>
                    <a:pt x="18631281" y="7794498"/>
                  </a:lnTo>
                  <a:lnTo>
                    <a:pt x="18631281" y="7769098"/>
                  </a:lnTo>
                  <a:lnTo>
                    <a:pt x="18707481" y="7769098"/>
                  </a:lnTo>
                  <a:close/>
                  <a:moveTo>
                    <a:pt x="18529681" y="7794498"/>
                  </a:moveTo>
                  <a:lnTo>
                    <a:pt x="18453481" y="7794498"/>
                  </a:lnTo>
                  <a:lnTo>
                    <a:pt x="18453481" y="7769098"/>
                  </a:lnTo>
                  <a:lnTo>
                    <a:pt x="18529681" y="7769098"/>
                  </a:lnTo>
                  <a:close/>
                  <a:moveTo>
                    <a:pt x="18351881" y="7794498"/>
                  </a:moveTo>
                  <a:lnTo>
                    <a:pt x="18275681" y="7794498"/>
                  </a:lnTo>
                  <a:lnTo>
                    <a:pt x="18275681" y="7769098"/>
                  </a:lnTo>
                  <a:lnTo>
                    <a:pt x="18351881" y="7769098"/>
                  </a:lnTo>
                  <a:close/>
                  <a:moveTo>
                    <a:pt x="18174081" y="7794498"/>
                  </a:moveTo>
                  <a:lnTo>
                    <a:pt x="18097881" y="7794498"/>
                  </a:lnTo>
                  <a:lnTo>
                    <a:pt x="18097881" y="7769098"/>
                  </a:lnTo>
                  <a:lnTo>
                    <a:pt x="18174081" y="7769098"/>
                  </a:lnTo>
                  <a:close/>
                  <a:moveTo>
                    <a:pt x="17996281" y="7794498"/>
                  </a:moveTo>
                  <a:lnTo>
                    <a:pt x="17920081" y="7794498"/>
                  </a:lnTo>
                  <a:lnTo>
                    <a:pt x="17920081" y="7769098"/>
                  </a:lnTo>
                  <a:lnTo>
                    <a:pt x="17996281" y="7769098"/>
                  </a:lnTo>
                  <a:close/>
                  <a:moveTo>
                    <a:pt x="17818481" y="7794498"/>
                  </a:moveTo>
                  <a:lnTo>
                    <a:pt x="17742281" y="7794498"/>
                  </a:lnTo>
                  <a:lnTo>
                    <a:pt x="17742281" y="7769098"/>
                  </a:lnTo>
                  <a:lnTo>
                    <a:pt x="17818481" y="7769098"/>
                  </a:lnTo>
                  <a:close/>
                  <a:moveTo>
                    <a:pt x="17640681" y="7794498"/>
                  </a:moveTo>
                  <a:lnTo>
                    <a:pt x="17564481" y="7794498"/>
                  </a:lnTo>
                  <a:lnTo>
                    <a:pt x="17564481" y="7769098"/>
                  </a:lnTo>
                  <a:lnTo>
                    <a:pt x="17640681" y="7769098"/>
                  </a:lnTo>
                  <a:close/>
                  <a:moveTo>
                    <a:pt x="17462881" y="7794498"/>
                  </a:moveTo>
                  <a:lnTo>
                    <a:pt x="17386681" y="7794498"/>
                  </a:lnTo>
                  <a:lnTo>
                    <a:pt x="17386681" y="7769098"/>
                  </a:lnTo>
                  <a:lnTo>
                    <a:pt x="17462881" y="7769098"/>
                  </a:lnTo>
                  <a:close/>
                  <a:moveTo>
                    <a:pt x="17285081" y="7794498"/>
                  </a:moveTo>
                  <a:lnTo>
                    <a:pt x="17208881" y="7794498"/>
                  </a:lnTo>
                  <a:lnTo>
                    <a:pt x="17208881" y="7769098"/>
                  </a:lnTo>
                  <a:lnTo>
                    <a:pt x="17285081" y="7769098"/>
                  </a:lnTo>
                  <a:close/>
                  <a:moveTo>
                    <a:pt x="17107281" y="7794498"/>
                  </a:moveTo>
                  <a:lnTo>
                    <a:pt x="17031081" y="7794498"/>
                  </a:lnTo>
                  <a:lnTo>
                    <a:pt x="17031081" y="7769098"/>
                  </a:lnTo>
                  <a:lnTo>
                    <a:pt x="17107281" y="7769098"/>
                  </a:lnTo>
                  <a:close/>
                  <a:moveTo>
                    <a:pt x="16929481" y="7794498"/>
                  </a:moveTo>
                  <a:lnTo>
                    <a:pt x="16853281" y="7794498"/>
                  </a:lnTo>
                  <a:lnTo>
                    <a:pt x="16853281" y="7769098"/>
                  </a:lnTo>
                  <a:lnTo>
                    <a:pt x="16929481" y="7769098"/>
                  </a:lnTo>
                  <a:close/>
                  <a:moveTo>
                    <a:pt x="16751681" y="7794498"/>
                  </a:moveTo>
                  <a:lnTo>
                    <a:pt x="16675481" y="7794498"/>
                  </a:lnTo>
                  <a:lnTo>
                    <a:pt x="16675481" y="7769098"/>
                  </a:lnTo>
                  <a:lnTo>
                    <a:pt x="16751681" y="7769098"/>
                  </a:lnTo>
                  <a:close/>
                  <a:moveTo>
                    <a:pt x="16573881" y="7794498"/>
                  </a:moveTo>
                  <a:lnTo>
                    <a:pt x="16497681" y="7794498"/>
                  </a:lnTo>
                  <a:lnTo>
                    <a:pt x="16497681" y="7769098"/>
                  </a:lnTo>
                  <a:lnTo>
                    <a:pt x="16573881" y="7769098"/>
                  </a:lnTo>
                  <a:close/>
                  <a:moveTo>
                    <a:pt x="16396081" y="7794498"/>
                  </a:moveTo>
                  <a:lnTo>
                    <a:pt x="16319881" y="7794498"/>
                  </a:lnTo>
                  <a:lnTo>
                    <a:pt x="16319881" y="7769098"/>
                  </a:lnTo>
                  <a:lnTo>
                    <a:pt x="16396081" y="7769098"/>
                  </a:lnTo>
                  <a:close/>
                  <a:moveTo>
                    <a:pt x="16218281" y="7794498"/>
                  </a:moveTo>
                  <a:lnTo>
                    <a:pt x="16142081" y="7794498"/>
                  </a:lnTo>
                  <a:lnTo>
                    <a:pt x="16142081" y="7769098"/>
                  </a:lnTo>
                  <a:lnTo>
                    <a:pt x="16218281" y="7769098"/>
                  </a:lnTo>
                  <a:close/>
                  <a:moveTo>
                    <a:pt x="16040481" y="7794498"/>
                  </a:moveTo>
                  <a:lnTo>
                    <a:pt x="15964281" y="7794498"/>
                  </a:lnTo>
                  <a:lnTo>
                    <a:pt x="15964281" y="7769098"/>
                  </a:lnTo>
                  <a:lnTo>
                    <a:pt x="16040481" y="7769098"/>
                  </a:lnTo>
                  <a:close/>
                  <a:moveTo>
                    <a:pt x="15862681" y="7794498"/>
                  </a:moveTo>
                  <a:lnTo>
                    <a:pt x="15786481" y="7794498"/>
                  </a:lnTo>
                  <a:lnTo>
                    <a:pt x="15786481" y="7769098"/>
                  </a:lnTo>
                  <a:lnTo>
                    <a:pt x="15862681" y="7769098"/>
                  </a:lnTo>
                  <a:close/>
                  <a:moveTo>
                    <a:pt x="15684881" y="7794498"/>
                  </a:moveTo>
                  <a:lnTo>
                    <a:pt x="15608681" y="7794498"/>
                  </a:lnTo>
                  <a:lnTo>
                    <a:pt x="15608681" y="7769098"/>
                  </a:lnTo>
                  <a:lnTo>
                    <a:pt x="15684881" y="7769098"/>
                  </a:lnTo>
                  <a:close/>
                  <a:moveTo>
                    <a:pt x="15507081" y="7794498"/>
                  </a:moveTo>
                  <a:lnTo>
                    <a:pt x="15430881" y="7794498"/>
                  </a:lnTo>
                  <a:lnTo>
                    <a:pt x="15430881" y="7769098"/>
                  </a:lnTo>
                  <a:lnTo>
                    <a:pt x="15507081" y="7769098"/>
                  </a:lnTo>
                  <a:close/>
                  <a:moveTo>
                    <a:pt x="15329281" y="7794498"/>
                  </a:moveTo>
                  <a:lnTo>
                    <a:pt x="15253081" y="7794498"/>
                  </a:lnTo>
                  <a:lnTo>
                    <a:pt x="15253081" y="7769098"/>
                  </a:lnTo>
                  <a:lnTo>
                    <a:pt x="15329281" y="7769098"/>
                  </a:lnTo>
                  <a:close/>
                  <a:moveTo>
                    <a:pt x="15151481" y="7794498"/>
                  </a:moveTo>
                  <a:lnTo>
                    <a:pt x="15075281" y="7794498"/>
                  </a:lnTo>
                  <a:lnTo>
                    <a:pt x="15075281" y="7769098"/>
                  </a:lnTo>
                  <a:lnTo>
                    <a:pt x="15151481" y="7769098"/>
                  </a:lnTo>
                  <a:close/>
                  <a:moveTo>
                    <a:pt x="14973681" y="7794498"/>
                  </a:moveTo>
                  <a:lnTo>
                    <a:pt x="14897481" y="7794498"/>
                  </a:lnTo>
                  <a:lnTo>
                    <a:pt x="14897481" y="7769098"/>
                  </a:lnTo>
                  <a:lnTo>
                    <a:pt x="14973681" y="7769098"/>
                  </a:lnTo>
                  <a:close/>
                  <a:moveTo>
                    <a:pt x="14795881" y="7794498"/>
                  </a:moveTo>
                  <a:lnTo>
                    <a:pt x="14719681" y="7794498"/>
                  </a:lnTo>
                  <a:lnTo>
                    <a:pt x="14719681" y="7769098"/>
                  </a:lnTo>
                  <a:lnTo>
                    <a:pt x="14795881" y="7769098"/>
                  </a:lnTo>
                  <a:close/>
                  <a:moveTo>
                    <a:pt x="14618081" y="7794498"/>
                  </a:moveTo>
                  <a:lnTo>
                    <a:pt x="14541881" y="7794498"/>
                  </a:lnTo>
                  <a:lnTo>
                    <a:pt x="14541881" y="7769098"/>
                  </a:lnTo>
                  <a:lnTo>
                    <a:pt x="14618081" y="7769098"/>
                  </a:lnTo>
                  <a:close/>
                  <a:moveTo>
                    <a:pt x="14440281" y="7794498"/>
                  </a:moveTo>
                  <a:lnTo>
                    <a:pt x="14364081" y="7794498"/>
                  </a:lnTo>
                  <a:lnTo>
                    <a:pt x="14364081" y="7769098"/>
                  </a:lnTo>
                  <a:lnTo>
                    <a:pt x="14440281" y="7769098"/>
                  </a:lnTo>
                  <a:close/>
                  <a:moveTo>
                    <a:pt x="14262481" y="7794498"/>
                  </a:moveTo>
                  <a:lnTo>
                    <a:pt x="14186281" y="7794498"/>
                  </a:lnTo>
                  <a:lnTo>
                    <a:pt x="14186281" y="7769098"/>
                  </a:lnTo>
                  <a:lnTo>
                    <a:pt x="14262481" y="7769098"/>
                  </a:lnTo>
                  <a:close/>
                  <a:moveTo>
                    <a:pt x="14084681" y="7794498"/>
                  </a:moveTo>
                  <a:lnTo>
                    <a:pt x="14008481" y="7794498"/>
                  </a:lnTo>
                  <a:lnTo>
                    <a:pt x="14008481" y="7769098"/>
                  </a:lnTo>
                  <a:lnTo>
                    <a:pt x="14084681" y="7769098"/>
                  </a:lnTo>
                  <a:close/>
                  <a:moveTo>
                    <a:pt x="13906881" y="7794498"/>
                  </a:moveTo>
                  <a:lnTo>
                    <a:pt x="13830681" y="7794498"/>
                  </a:lnTo>
                  <a:lnTo>
                    <a:pt x="13830681" y="7769098"/>
                  </a:lnTo>
                  <a:lnTo>
                    <a:pt x="13906881" y="7769098"/>
                  </a:lnTo>
                  <a:close/>
                  <a:moveTo>
                    <a:pt x="13729081" y="7794498"/>
                  </a:moveTo>
                  <a:lnTo>
                    <a:pt x="13652881" y="7794498"/>
                  </a:lnTo>
                  <a:lnTo>
                    <a:pt x="13652881" y="7769098"/>
                  </a:lnTo>
                  <a:lnTo>
                    <a:pt x="13729081" y="7769098"/>
                  </a:lnTo>
                  <a:close/>
                  <a:moveTo>
                    <a:pt x="13551281" y="7794498"/>
                  </a:moveTo>
                  <a:lnTo>
                    <a:pt x="13475081" y="7794498"/>
                  </a:lnTo>
                  <a:lnTo>
                    <a:pt x="13475081" y="7769098"/>
                  </a:lnTo>
                  <a:lnTo>
                    <a:pt x="13551281" y="7769098"/>
                  </a:lnTo>
                  <a:close/>
                  <a:moveTo>
                    <a:pt x="13373481" y="7794498"/>
                  </a:moveTo>
                  <a:lnTo>
                    <a:pt x="13297281" y="7794498"/>
                  </a:lnTo>
                  <a:lnTo>
                    <a:pt x="13297281" y="7769098"/>
                  </a:lnTo>
                  <a:lnTo>
                    <a:pt x="13373481" y="7769098"/>
                  </a:lnTo>
                  <a:close/>
                  <a:moveTo>
                    <a:pt x="13195681" y="7794498"/>
                  </a:moveTo>
                  <a:lnTo>
                    <a:pt x="13119481" y="7794498"/>
                  </a:lnTo>
                  <a:lnTo>
                    <a:pt x="13119481" y="7769098"/>
                  </a:lnTo>
                  <a:lnTo>
                    <a:pt x="13195681" y="7769098"/>
                  </a:lnTo>
                  <a:close/>
                  <a:moveTo>
                    <a:pt x="13017881" y="7794498"/>
                  </a:moveTo>
                  <a:lnTo>
                    <a:pt x="12941681" y="7794498"/>
                  </a:lnTo>
                  <a:lnTo>
                    <a:pt x="12941681" y="7769098"/>
                  </a:lnTo>
                  <a:lnTo>
                    <a:pt x="13017881" y="7769098"/>
                  </a:lnTo>
                  <a:close/>
                  <a:moveTo>
                    <a:pt x="12840081" y="7794498"/>
                  </a:moveTo>
                  <a:lnTo>
                    <a:pt x="12763881" y="7794498"/>
                  </a:lnTo>
                  <a:lnTo>
                    <a:pt x="12763881" y="7769098"/>
                  </a:lnTo>
                  <a:lnTo>
                    <a:pt x="12840081" y="7769098"/>
                  </a:lnTo>
                  <a:close/>
                  <a:moveTo>
                    <a:pt x="12662281" y="7794498"/>
                  </a:moveTo>
                  <a:lnTo>
                    <a:pt x="12586081" y="7794498"/>
                  </a:lnTo>
                  <a:lnTo>
                    <a:pt x="12586081" y="7769098"/>
                  </a:lnTo>
                  <a:lnTo>
                    <a:pt x="12662281" y="7769098"/>
                  </a:lnTo>
                  <a:close/>
                  <a:moveTo>
                    <a:pt x="12484481" y="7794498"/>
                  </a:moveTo>
                  <a:lnTo>
                    <a:pt x="12408281" y="7794498"/>
                  </a:lnTo>
                  <a:lnTo>
                    <a:pt x="12408281" y="7769098"/>
                  </a:lnTo>
                  <a:lnTo>
                    <a:pt x="12484481" y="7769098"/>
                  </a:lnTo>
                  <a:close/>
                  <a:moveTo>
                    <a:pt x="12306681" y="7794498"/>
                  </a:moveTo>
                  <a:lnTo>
                    <a:pt x="12230481" y="7794498"/>
                  </a:lnTo>
                  <a:lnTo>
                    <a:pt x="12230481" y="7769098"/>
                  </a:lnTo>
                  <a:lnTo>
                    <a:pt x="12306681" y="7769098"/>
                  </a:lnTo>
                  <a:close/>
                  <a:moveTo>
                    <a:pt x="12128881" y="7794498"/>
                  </a:moveTo>
                  <a:lnTo>
                    <a:pt x="12052681" y="7794498"/>
                  </a:lnTo>
                  <a:lnTo>
                    <a:pt x="12052681" y="7769098"/>
                  </a:lnTo>
                  <a:lnTo>
                    <a:pt x="12128881" y="7769098"/>
                  </a:lnTo>
                  <a:close/>
                  <a:moveTo>
                    <a:pt x="11951081" y="7794498"/>
                  </a:moveTo>
                  <a:lnTo>
                    <a:pt x="11874881" y="7794498"/>
                  </a:lnTo>
                  <a:lnTo>
                    <a:pt x="11874881" y="7769098"/>
                  </a:lnTo>
                  <a:lnTo>
                    <a:pt x="11951081" y="7769098"/>
                  </a:lnTo>
                  <a:close/>
                  <a:moveTo>
                    <a:pt x="11773281" y="7794498"/>
                  </a:moveTo>
                  <a:lnTo>
                    <a:pt x="11697081" y="7794498"/>
                  </a:lnTo>
                  <a:lnTo>
                    <a:pt x="11697081" y="7769098"/>
                  </a:lnTo>
                  <a:lnTo>
                    <a:pt x="11773281" y="7769098"/>
                  </a:lnTo>
                  <a:close/>
                  <a:moveTo>
                    <a:pt x="11595481" y="7794498"/>
                  </a:moveTo>
                  <a:lnTo>
                    <a:pt x="11519281" y="7794498"/>
                  </a:lnTo>
                  <a:lnTo>
                    <a:pt x="11519281" y="7769098"/>
                  </a:lnTo>
                  <a:lnTo>
                    <a:pt x="11595481" y="7769098"/>
                  </a:lnTo>
                  <a:close/>
                  <a:moveTo>
                    <a:pt x="11417681" y="7794498"/>
                  </a:moveTo>
                  <a:lnTo>
                    <a:pt x="11341481" y="7794498"/>
                  </a:lnTo>
                  <a:lnTo>
                    <a:pt x="11341481" y="7769098"/>
                  </a:lnTo>
                  <a:lnTo>
                    <a:pt x="11417681" y="7769098"/>
                  </a:lnTo>
                  <a:close/>
                  <a:moveTo>
                    <a:pt x="11239881" y="7794498"/>
                  </a:moveTo>
                  <a:lnTo>
                    <a:pt x="11163681" y="7794498"/>
                  </a:lnTo>
                  <a:lnTo>
                    <a:pt x="11163681" y="7769098"/>
                  </a:lnTo>
                  <a:lnTo>
                    <a:pt x="11239881" y="7769098"/>
                  </a:lnTo>
                  <a:close/>
                  <a:moveTo>
                    <a:pt x="11062081" y="7794498"/>
                  </a:moveTo>
                  <a:lnTo>
                    <a:pt x="10985881" y="7794498"/>
                  </a:lnTo>
                  <a:lnTo>
                    <a:pt x="10985881" y="7769098"/>
                  </a:lnTo>
                  <a:lnTo>
                    <a:pt x="11062081" y="7769098"/>
                  </a:lnTo>
                  <a:close/>
                  <a:moveTo>
                    <a:pt x="10884281" y="7794498"/>
                  </a:moveTo>
                  <a:lnTo>
                    <a:pt x="10808081" y="7794498"/>
                  </a:lnTo>
                  <a:lnTo>
                    <a:pt x="10808081" y="7769098"/>
                  </a:lnTo>
                  <a:lnTo>
                    <a:pt x="10884281" y="7769098"/>
                  </a:lnTo>
                  <a:close/>
                  <a:moveTo>
                    <a:pt x="10706481" y="7794498"/>
                  </a:moveTo>
                  <a:lnTo>
                    <a:pt x="10630281" y="7794498"/>
                  </a:lnTo>
                  <a:lnTo>
                    <a:pt x="10630281" y="7769098"/>
                  </a:lnTo>
                  <a:lnTo>
                    <a:pt x="10706481" y="7769098"/>
                  </a:lnTo>
                  <a:close/>
                  <a:moveTo>
                    <a:pt x="10528681" y="7794498"/>
                  </a:moveTo>
                  <a:lnTo>
                    <a:pt x="10452481" y="7794498"/>
                  </a:lnTo>
                  <a:lnTo>
                    <a:pt x="10452481" y="7769098"/>
                  </a:lnTo>
                  <a:lnTo>
                    <a:pt x="10528681" y="7769098"/>
                  </a:lnTo>
                  <a:close/>
                  <a:moveTo>
                    <a:pt x="10350881" y="7794498"/>
                  </a:moveTo>
                  <a:lnTo>
                    <a:pt x="10274681" y="7794498"/>
                  </a:lnTo>
                  <a:lnTo>
                    <a:pt x="10274681" y="7769098"/>
                  </a:lnTo>
                  <a:lnTo>
                    <a:pt x="10350881" y="7769098"/>
                  </a:lnTo>
                  <a:close/>
                  <a:moveTo>
                    <a:pt x="10173081" y="7794498"/>
                  </a:moveTo>
                  <a:lnTo>
                    <a:pt x="10096881" y="7794498"/>
                  </a:lnTo>
                  <a:lnTo>
                    <a:pt x="10096881" y="7769098"/>
                  </a:lnTo>
                  <a:lnTo>
                    <a:pt x="10173081" y="7769098"/>
                  </a:lnTo>
                  <a:close/>
                  <a:moveTo>
                    <a:pt x="9995281" y="7794498"/>
                  </a:moveTo>
                  <a:lnTo>
                    <a:pt x="9919081" y="7794498"/>
                  </a:lnTo>
                  <a:lnTo>
                    <a:pt x="9919081" y="7769098"/>
                  </a:lnTo>
                  <a:lnTo>
                    <a:pt x="9995281" y="7769098"/>
                  </a:lnTo>
                  <a:close/>
                  <a:moveTo>
                    <a:pt x="9817481" y="7794498"/>
                  </a:moveTo>
                  <a:lnTo>
                    <a:pt x="9741281" y="7794498"/>
                  </a:lnTo>
                  <a:lnTo>
                    <a:pt x="9741281" y="7769098"/>
                  </a:lnTo>
                  <a:lnTo>
                    <a:pt x="9817481" y="7769098"/>
                  </a:lnTo>
                  <a:close/>
                  <a:moveTo>
                    <a:pt x="9639681" y="7794498"/>
                  </a:moveTo>
                  <a:lnTo>
                    <a:pt x="9563481" y="7794498"/>
                  </a:lnTo>
                  <a:lnTo>
                    <a:pt x="9563481" y="7769098"/>
                  </a:lnTo>
                  <a:lnTo>
                    <a:pt x="9639681" y="7769098"/>
                  </a:lnTo>
                  <a:close/>
                  <a:moveTo>
                    <a:pt x="9461881" y="7794498"/>
                  </a:moveTo>
                  <a:lnTo>
                    <a:pt x="9385681" y="7794498"/>
                  </a:lnTo>
                  <a:lnTo>
                    <a:pt x="9385681" y="7769098"/>
                  </a:lnTo>
                  <a:lnTo>
                    <a:pt x="9461881" y="7769098"/>
                  </a:lnTo>
                  <a:close/>
                  <a:moveTo>
                    <a:pt x="9284081" y="7794498"/>
                  </a:moveTo>
                  <a:lnTo>
                    <a:pt x="9207881" y="7794498"/>
                  </a:lnTo>
                  <a:lnTo>
                    <a:pt x="9207881" y="7769098"/>
                  </a:lnTo>
                  <a:lnTo>
                    <a:pt x="9284081" y="7769098"/>
                  </a:lnTo>
                  <a:close/>
                  <a:moveTo>
                    <a:pt x="9106281" y="7794498"/>
                  </a:moveTo>
                  <a:lnTo>
                    <a:pt x="9030081" y="7794498"/>
                  </a:lnTo>
                  <a:lnTo>
                    <a:pt x="9030081" y="7769098"/>
                  </a:lnTo>
                  <a:lnTo>
                    <a:pt x="9106281" y="7769098"/>
                  </a:lnTo>
                  <a:close/>
                  <a:moveTo>
                    <a:pt x="8928481" y="7794498"/>
                  </a:moveTo>
                  <a:lnTo>
                    <a:pt x="8852281" y="7794498"/>
                  </a:lnTo>
                  <a:lnTo>
                    <a:pt x="8852281" y="7769098"/>
                  </a:lnTo>
                  <a:lnTo>
                    <a:pt x="8928481" y="7769098"/>
                  </a:lnTo>
                  <a:close/>
                  <a:moveTo>
                    <a:pt x="8750681" y="7794498"/>
                  </a:moveTo>
                  <a:lnTo>
                    <a:pt x="8674481" y="7794498"/>
                  </a:lnTo>
                  <a:lnTo>
                    <a:pt x="8674481" y="7769098"/>
                  </a:lnTo>
                  <a:lnTo>
                    <a:pt x="8750681" y="7769098"/>
                  </a:lnTo>
                  <a:close/>
                  <a:moveTo>
                    <a:pt x="8572881" y="7794498"/>
                  </a:moveTo>
                  <a:lnTo>
                    <a:pt x="8496681" y="7794498"/>
                  </a:lnTo>
                  <a:lnTo>
                    <a:pt x="8496681" y="7769098"/>
                  </a:lnTo>
                  <a:lnTo>
                    <a:pt x="8572881" y="7769098"/>
                  </a:lnTo>
                  <a:close/>
                  <a:moveTo>
                    <a:pt x="8395081" y="7794498"/>
                  </a:moveTo>
                  <a:lnTo>
                    <a:pt x="8318881" y="7794498"/>
                  </a:lnTo>
                  <a:lnTo>
                    <a:pt x="8318881" y="7769098"/>
                  </a:lnTo>
                  <a:lnTo>
                    <a:pt x="8395081" y="7769098"/>
                  </a:lnTo>
                  <a:close/>
                  <a:moveTo>
                    <a:pt x="8217281" y="7794498"/>
                  </a:moveTo>
                  <a:lnTo>
                    <a:pt x="8141081" y="7794498"/>
                  </a:lnTo>
                  <a:lnTo>
                    <a:pt x="8141081" y="7769098"/>
                  </a:lnTo>
                  <a:lnTo>
                    <a:pt x="8217281" y="7769098"/>
                  </a:lnTo>
                  <a:close/>
                  <a:moveTo>
                    <a:pt x="8039481" y="7794498"/>
                  </a:moveTo>
                  <a:lnTo>
                    <a:pt x="7963281" y="7794498"/>
                  </a:lnTo>
                  <a:lnTo>
                    <a:pt x="7963281" y="7769098"/>
                  </a:lnTo>
                  <a:lnTo>
                    <a:pt x="8039481" y="7769098"/>
                  </a:lnTo>
                  <a:close/>
                  <a:moveTo>
                    <a:pt x="7861681" y="7794498"/>
                  </a:moveTo>
                  <a:lnTo>
                    <a:pt x="7785481" y="7794498"/>
                  </a:lnTo>
                  <a:lnTo>
                    <a:pt x="7785481" y="7769098"/>
                  </a:lnTo>
                  <a:lnTo>
                    <a:pt x="7861681" y="7769098"/>
                  </a:lnTo>
                  <a:close/>
                  <a:moveTo>
                    <a:pt x="7683881" y="7794498"/>
                  </a:moveTo>
                  <a:lnTo>
                    <a:pt x="7607681" y="7794498"/>
                  </a:lnTo>
                  <a:lnTo>
                    <a:pt x="7607681" y="7769098"/>
                  </a:lnTo>
                  <a:lnTo>
                    <a:pt x="7683881" y="7769098"/>
                  </a:lnTo>
                  <a:close/>
                  <a:moveTo>
                    <a:pt x="7506081" y="7794498"/>
                  </a:moveTo>
                  <a:lnTo>
                    <a:pt x="7429881" y="7794498"/>
                  </a:lnTo>
                  <a:lnTo>
                    <a:pt x="7429881" y="7769098"/>
                  </a:lnTo>
                  <a:lnTo>
                    <a:pt x="7506081" y="7769098"/>
                  </a:lnTo>
                  <a:close/>
                  <a:moveTo>
                    <a:pt x="7328281" y="7794498"/>
                  </a:moveTo>
                  <a:lnTo>
                    <a:pt x="7252081" y="7794498"/>
                  </a:lnTo>
                  <a:lnTo>
                    <a:pt x="7252081" y="7769098"/>
                  </a:lnTo>
                  <a:lnTo>
                    <a:pt x="7328281" y="7769098"/>
                  </a:lnTo>
                  <a:close/>
                  <a:moveTo>
                    <a:pt x="7150481" y="7794498"/>
                  </a:moveTo>
                  <a:lnTo>
                    <a:pt x="7074281" y="7794498"/>
                  </a:lnTo>
                  <a:lnTo>
                    <a:pt x="7074281" y="7769098"/>
                  </a:lnTo>
                  <a:lnTo>
                    <a:pt x="7150481" y="7769098"/>
                  </a:lnTo>
                  <a:close/>
                  <a:moveTo>
                    <a:pt x="6972681" y="7794498"/>
                  </a:moveTo>
                  <a:lnTo>
                    <a:pt x="6896481" y="7794498"/>
                  </a:lnTo>
                  <a:lnTo>
                    <a:pt x="6896481" y="7769098"/>
                  </a:lnTo>
                  <a:lnTo>
                    <a:pt x="6972681" y="7769098"/>
                  </a:lnTo>
                  <a:close/>
                  <a:moveTo>
                    <a:pt x="6794881" y="7794498"/>
                  </a:moveTo>
                  <a:lnTo>
                    <a:pt x="6718681" y="7794498"/>
                  </a:lnTo>
                  <a:lnTo>
                    <a:pt x="6718681" y="7769098"/>
                  </a:lnTo>
                  <a:lnTo>
                    <a:pt x="6794881" y="7769098"/>
                  </a:lnTo>
                  <a:close/>
                  <a:moveTo>
                    <a:pt x="6617081" y="7794498"/>
                  </a:moveTo>
                  <a:lnTo>
                    <a:pt x="6540881" y="7794498"/>
                  </a:lnTo>
                  <a:lnTo>
                    <a:pt x="6540881" y="7769098"/>
                  </a:lnTo>
                  <a:lnTo>
                    <a:pt x="6617081" y="7769098"/>
                  </a:lnTo>
                  <a:close/>
                  <a:moveTo>
                    <a:pt x="6439281" y="7794498"/>
                  </a:moveTo>
                  <a:lnTo>
                    <a:pt x="6363081" y="7794498"/>
                  </a:lnTo>
                  <a:lnTo>
                    <a:pt x="6363081" y="7769098"/>
                  </a:lnTo>
                  <a:lnTo>
                    <a:pt x="6439281" y="7769098"/>
                  </a:lnTo>
                  <a:close/>
                  <a:moveTo>
                    <a:pt x="6261481" y="7794498"/>
                  </a:moveTo>
                  <a:lnTo>
                    <a:pt x="6185281" y="7794498"/>
                  </a:lnTo>
                  <a:lnTo>
                    <a:pt x="6185281" y="7769098"/>
                  </a:lnTo>
                  <a:lnTo>
                    <a:pt x="6261481" y="7769098"/>
                  </a:lnTo>
                  <a:close/>
                  <a:moveTo>
                    <a:pt x="6083681" y="7794498"/>
                  </a:moveTo>
                  <a:lnTo>
                    <a:pt x="6007481" y="7794498"/>
                  </a:lnTo>
                  <a:lnTo>
                    <a:pt x="6007481" y="7769098"/>
                  </a:lnTo>
                  <a:lnTo>
                    <a:pt x="6083681" y="7769098"/>
                  </a:lnTo>
                  <a:close/>
                  <a:moveTo>
                    <a:pt x="5905881" y="7794498"/>
                  </a:moveTo>
                  <a:lnTo>
                    <a:pt x="5829681" y="7794498"/>
                  </a:lnTo>
                  <a:lnTo>
                    <a:pt x="5829681" y="7769098"/>
                  </a:lnTo>
                  <a:lnTo>
                    <a:pt x="5905881" y="7769098"/>
                  </a:lnTo>
                  <a:close/>
                  <a:moveTo>
                    <a:pt x="5728081" y="7794498"/>
                  </a:moveTo>
                  <a:lnTo>
                    <a:pt x="5651881" y="7794498"/>
                  </a:lnTo>
                  <a:lnTo>
                    <a:pt x="5651881" y="7769098"/>
                  </a:lnTo>
                  <a:lnTo>
                    <a:pt x="5728081" y="7769098"/>
                  </a:lnTo>
                  <a:close/>
                  <a:moveTo>
                    <a:pt x="5550281" y="7794498"/>
                  </a:moveTo>
                  <a:lnTo>
                    <a:pt x="5474081" y="7794498"/>
                  </a:lnTo>
                  <a:lnTo>
                    <a:pt x="5474081" y="7769098"/>
                  </a:lnTo>
                  <a:lnTo>
                    <a:pt x="5550281" y="7769098"/>
                  </a:lnTo>
                  <a:close/>
                  <a:moveTo>
                    <a:pt x="5372481" y="7794498"/>
                  </a:moveTo>
                  <a:lnTo>
                    <a:pt x="5296281" y="7794498"/>
                  </a:lnTo>
                  <a:lnTo>
                    <a:pt x="5296281" y="7769098"/>
                  </a:lnTo>
                  <a:lnTo>
                    <a:pt x="5372481" y="7769098"/>
                  </a:lnTo>
                  <a:close/>
                  <a:moveTo>
                    <a:pt x="5194681" y="7794498"/>
                  </a:moveTo>
                  <a:lnTo>
                    <a:pt x="5118481" y="7794498"/>
                  </a:lnTo>
                  <a:lnTo>
                    <a:pt x="5118481" y="7769098"/>
                  </a:lnTo>
                  <a:lnTo>
                    <a:pt x="5194681" y="7769098"/>
                  </a:lnTo>
                  <a:close/>
                  <a:moveTo>
                    <a:pt x="5016881" y="7794498"/>
                  </a:moveTo>
                  <a:lnTo>
                    <a:pt x="4940681" y="7794498"/>
                  </a:lnTo>
                  <a:lnTo>
                    <a:pt x="4940681" y="7769098"/>
                  </a:lnTo>
                  <a:lnTo>
                    <a:pt x="5016881" y="7769098"/>
                  </a:lnTo>
                  <a:close/>
                  <a:moveTo>
                    <a:pt x="4839081" y="7794498"/>
                  </a:moveTo>
                  <a:lnTo>
                    <a:pt x="4762881" y="7794498"/>
                  </a:lnTo>
                  <a:lnTo>
                    <a:pt x="4762881" y="7769098"/>
                  </a:lnTo>
                  <a:lnTo>
                    <a:pt x="4839081" y="7769098"/>
                  </a:lnTo>
                  <a:close/>
                  <a:moveTo>
                    <a:pt x="4661281" y="7794498"/>
                  </a:moveTo>
                  <a:lnTo>
                    <a:pt x="4585081" y="7794498"/>
                  </a:lnTo>
                  <a:lnTo>
                    <a:pt x="4585081" y="7769098"/>
                  </a:lnTo>
                  <a:lnTo>
                    <a:pt x="4661281" y="7769098"/>
                  </a:lnTo>
                  <a:close/>
                  <a:moveTo>
                    <a:pt x="4483481" y="7794498"/>
                  </a:moveTo>
                  <a:lnTo>
                    <a:pt x="4407281" y="7794498"/>
                  </a:lnTo>
                  <a:lnTo>
                    <a:pt x="4407281" y="7769098"/>
                  </a:lnTo>
                  <a:lnTo>
                    <a:pt x="4483481" y="7769098"/>
                  </a:lnTo>
                  <a:close/>
                  <a:moveTo>
                    <a:pt x="4305681" y="7794498"/>
                  </a:moveTo>
                  <a:lnTo>
                    <a:pt x="4229481" y="7794498"/>
                  </a:lnTo>
                  <a:lnTo>
                    <a:pt x="4229481" y="7769098"/>
                  </a:lnTo>
                  <a:lnTo>
                    <a:pt x="4305681" y="7769098"/>
                  </a:lnTo>
                  <a:close/>
                  <a:moveTo>
                    <a:pt x="4127881" y="7794498"/>
                  </a:moveTo>
                  <a:lnTo>
                    <a:pt x="4051681" y="7794498"/>
                  </a:lnTo>
                  <a:lnTo>
                    <a:pt x="4051681" y="7769098"/>
                  </a:lnTo>
                  <a:lnTo>
                    <a:pt x="4127881" y="7769098"/>
                  </a:lnTo>
                  <a:close/>
                  <a:moveTo>
                    <a:pt x="3950081" y="7794498"/>
                  </a:moveTo>
                  <a:lnTo>
                    <a:pt x="3873881" y="7794498"/>
                  </a:lnTo>
                  <a:lnTo>
                    <a:pt x="3873881" y="7769098"/>
                  </a:lnTo>
                  <a:lnTo>
                    <a:pt x="3950081" y="7769098"/>
                  </a:lnTo>
                  <a:close/>
                  <a:moveTo>
                    <a:pt x="3772281" y="7794498"/>
                  </a:moveTo>
                  <a:lnTo>
                    <a:pt x="3696081" y="7794498"/>
                  </a:lnTo>
                  <a:lnTo>
                    <a:pt x="3696081" y="7769098"/>
                  </a:lnTo>
                  <a:lnTo>
                    <a:pt x="3772281" y="7769098"/>
                  </a:lnTo>
                  <a:close/>
                  <a:moveTo>
                    <a:pt x="3594481" y="7794498"/>
                  </a:moveTo>
                  <a:lnTo>
                    <a:pt x="3518281" y="7794498"/>
                  </a:lnTo>
                  <a:lnTo>
                    <a:pt x="3518281" y="7769098"/>
                  </a:lnTo>
                  <a:lnTo>
                    <a:pt x="3594481" y="7769098"/>
                  </a:lnTo>
                  <a:close/>
                  <a:moveTo>
                    <a:pt x="3416681" y="7794498"/>
                  </a:moveTo>
                  <a:lnTo>
                    <a:pt x="3340481" y="7794498"/>
                  </a:lnTo>
                  <a:lnTo>
                    <a:pt x="3340481" y="7769098"/>
                  </a:lnTo>
                  <a:lnTo>
                    <a:pt x="3416681" y="7769098"/>
                  </a:lnTo>
                  <a:close/>
                  <a:moveTo>
                    <a:pt x="3238881" y="7794498"/>
                  </a:moveTo>
                  <a:lnTo>
                    <a:pt x="3162681" y="7794498"/>
                  </a:lnTo>
                  <a:lnTo>
                    <a:pt x="3162681" y="7769098"/>
                  </a:lnTo>
                  <a:lnTo>
                    <a:pt x="3238881" y="7769098"/>
                  </a:lnTo>
                  <a:close/>
                  <a:moveTo>
                    <a:pt x="3061081" y="7794498"/>
                  </a:moveTo>
                  <a:lnTo>
                    <a:pt x="2984881" y="7794498"/>
                  </a:lnTo>
                  <a:lnTo>
                    <a:pt x="2984881" y="7769098"/>
                  </a:lnTo>
                  <a:lnTo>
                    <a:pt x="3061081" y="7769098"/>
                  </a:lnTo>
                  <a:close/>
                  <a:moveTo>
                    <a:pt x="2883281" y="7794498"/>
                  </a:moveTo>
                  <a:lnTo>
                    <a:pt x="2807081" y="7794498"/>
                  </a:lnTo>
                  <a:lnTo>
                    <a:pt x="2807081" y="7769098"/>
                  </a:lnTo>
                  <a:lnTo>
                    <a:pt x="2883281" y="7769098"/>
                  </a:lnTo>
                  <a:close/>
                  <a:moveTo>
                    <a:pt x="2705481" y="7794498"/>
                  </a:moveTo>
                  <a:lnTo>
                    <a:pt x="2629281" y="7794498"/>
                  </a:lnTo>
                  <a:lnTo>
                    <a:pt x="2629281" y="7769098"/>
                  </a:lnTo>
                  <a:lnTo>
                    <a:pt x="2705481" y="7769098"/>
                  </a:lnTo>
                  <a:close/>
                  <a:moveTo>
                    <a:pt x="2527681" y="7794498"/>
                  </a:moveTo>
                  <a:lnTo>
                    <a:pt x="2451481" y="7794498"/>
                  </a:lnTo>
                  <a:lnTo>
                    <a:pt x="2451481" y="7769098"/>
                  </a:lnTo>
                  <a:lnTo>
                    <a:pt x="2527681" y="7769098"/>
                  </a:lnTo>
                  <a:close/>
                  <a:moveTo>
                    <a:pt x="2349881" y="7794498"/>
                  </a:moveTo>
                  <a:lnTo>
                    <a:pt x="2273681" y="7794498"/>
                  </a:lnTo>
                  <a:lnTo>
                    <a:pt x="2273681" y="7769098"/>
                  </a:lnTo>
                  <a:lnTo>
                    <a:pt x="2349881" y="7769098"/>
                  </a:lnTo>
                  <a:close/>
                  <a:moveTo>
                    <a:pt x="2172081" y="7794498"/>
                  </a:moveTo>
                  <a:lnTo>
                    <a:pt x="2095881" y="7794498"/>
                  </a:lnTo>
                  <a:lnTo>
                    <a:pt x="2095881" y="7769098"/>
                  </a:lnTo>
                  <a:lnTo>
                    <a:pt x="2172081" y="7769098"/>
                  </a:lnTo>
                  <a:close/>
                  <a:moveTo>
                    <a:pt x="1994281" y="7794498"/>
                  </a:moveTo>
                  <a:lnTo>
                    <a:pt x="1918081" y="7794498"/>
                  </a:lnTo>
                  <a:lnTo>
                    <a:pt x="1918081" y="7769098"/>
                  </a:lnTo>
                  <a:lnTo>
                    <a:pt x="1994281" y="7769098"/>
                  </a:lnTo>
                  <a:close/>
                  <a:moveTo>
                    <a:pt x="1816481" y="7794498"/>
                  </a:moveTo>
                  <a:lnTo>
                    <a:pt x="1740281" y="7794498"/>
                  </a:lnTo>
                  <a:lnTo>
                    <a:pt x="1740281" y="7769098"/>
                  </a:lnTo>
                  <a:lnTo>
                    <a:pt x="1816481" y="7769098"/>
                  </a:lnTo>
                  <a:close/>
                  <a:moveTo>
                    <a:pt x="1638681" y="7794498"/>
                  </a:moveTo>
                  <a:lnTo>
                    <a:pt x="1562481" y="7794498"/>
                  </a:lnTo>
                  <a:lnTo>
                    <a:pt x="1562481" y="7769098"/>
                  </a:lnTo>
                  <a:lnTo>
                    <a:pt x="1638681" y="7769098"/>
                  </a:lnTo>
                  <a:close/>
                  <a:moveTo>
                    <a:pt x="1460881" y="7794498"/>
                  </a:moveTo>
                  <a:lnTo>
                    <a:pt x="1384681" y="7794498"/>
                  </a:lnTo>
                  <a:lnTo>
                    <a:pt x="1384681" y="7769098"/>
                  </a:lnTo>
                  <a:lnTo>
                    <a:pt x="1460881" y="7769098"/>
                  </a:lnTo>
                  <a:close/>
                  <a:moveTo>
                    <a:pt x="1283081" y="7794498"/>
                  </a:moveTo>
                  <a:lnTo>
                    <a:pt x="1206881" y="7794498"/>
                  </a:lnTo>
                  <a:lnTo>
                    <a:pt x="1206881" y="7769098"/>
                  </a:lnTo>
                  <a:lnTo>
                    <a:pt x="1283081" y="7769098"/>
                  </a:lnTo>
                  <a:close/>
                  <a:moveTo>
                    <a:pt x="1105281" y="7794498"/>
                  </a:moveTo>
                  <a:lnTo>
                    <a:pt x="1029081" y="7794498"/>
                  </a:lnTo>
                  <a:lnTo>
                    <a:pt x="1029081" y="7769098"/>
                  </a:lnTo>
                  <a:lnTo>
                    <a:pt x="1105281" y="7769098"/>
                  </a:lnTo>
                  <a:close/>
                  <a:moveTo>
                    <a:pt x="927481" y="7794498"/>
                  </a:moveTo>
                  <a:lnTo>
                    <a:pt x="851281" y="7794498"/>
                  </a:lnTo>
                  <a:lnTo>
                    <a:pt x="851281" y="7769098"/>
                  </a:lnTo>
                  <a:lnTo>
                    <a:pt x="927481" y="7769098"/>
                  </a:lnTo>
                  <a:close/>
                  <a:moveTo>
                    <a:pt x="749681" y="7794498"/>
                  </a:moveTo>
                  <a:lnTo>
                    <a:pt x="673481" y="7794498"/>
                  </a:lnTo>
                  <a:lnTo>
                    <a:pt x="673481" y="7769098"/>
                  </a:lnTo>
                  <a:lnTo>
                    <a:pt x="749681" y="7769098"/>
                  </a:lnTo>
                  <a:close/>
                  <a:moveTo>
                    <a:pt x="571881" y="7794498"/>
                  </a:moveTo>
                  <a:lnTo>
                    <a:pt x="495681" y="7794498"/>
                  </a:lnTo>
                  <a:lnTo>
                    <a:pt x="495681" y="7769098"/>
                  </a:lnTo>
                  <a:lnTo>
                    <a:pt x="571881" y="7769098"/>
                  </a:lnTo>
                  <a:close/>
                  <a:moveTo>
                    <a:pt x="393065" y="7793355"/>
                  </a:moveTo>
                  <a:cubicBezTo>
                    <a:pt x="366522" y="7791450"/>
                    <a:pt x="340741" y="7787005"/>
                    <a:pt x="315722" y="7780401"/>
                  </a:cubicBezTo>
                  <a:lnTo>
                    <a:pt x="322199" y="7755890"/>
                  </a:lnTo>
                  <a:cubicBezTo>
                    <a:pt x="345694" y="7762113"/>
                    <a:pt x="369951" y="7766177"/>
                    <a:pt x="394970" y="7768082"/>
                  </a:cubicBezTo>
                  <a:close/>
                  <a:moveTo>
                    <a:pt x="218821" y="7741539"/>
                  </a:moveTo>
                  <a:cubicBezTo>
                    <a:pt x="195834" y="7728839"/>
                    <a:pt x="174117" y="7713980"/>
                    <a:pt x="154051" y="7697343"/>
                  </a:cubicBezTo>
                  <a:lnTo>
                    <a:pt x="170180" y="7677785"/>
                  </a:lnTo>
                  <a:cubicBezTo>
                    <a:pt x="189103" y="7693406"/>
                    <a:pt x="209550" y="7707376"/>
                    <a:pt x="231140" y="7719314"/>
                  </a:cubicBezTo>
                  <a:close/>
                  <a:moveTo>
                    <a:pt x="82296" y="7621651"/>
                  </a:moveTo>
                  <a:cubicBezTo>
                    <a:pt x="66802" y="7600696"/>
                    <a:pt x="53213" y="7578217"/>
                    <a:pt x="41783" y="7554468"/>
                  </a:cubicBezTo>
                  <a:lnTo>
                    <a:pt x="64643" y="7543419"/>
                  </a:lnTo>
                  <a:cubicBezTo>
                    <a:pt x="75438" y="7565644"/>
                    <a:pt x="88138" y="7586853"/>
                    <a:pt x="102743" y="7606538"/>
                  </a:cubicBezTo>
                  <a:close/>
                  <a:moveTo>
                    <a:pt x="8509" y="7455408"/>
                  </a:moveTo>
                  <a:cubicBezTo>
                    <a:pt x="3302" y="7430135"/>
                    <a:pt x="508" y="7404100"/>
                    <a:pt x="0" y="7377430"/>
                  </a:cubicBezTo>
                  <a:lnTo>
                    <a:pt x="25400" y="7377049"/>
                  </a:lnTo>
                  <a:cubicBezTo>
                    <a:pt x="25781" y="7402068"/>
                    <a:pt x="28448" y="7426579"/>
                    <a:pt x="33274" y="7450328"/>
                  </a:cubicBezTo>
                  <a:close/>
                  <a:moveTo>
                    <a:pt x="0" y="7275576"/>
                  </a:moveTo>
                  <a:lnTo>
                    <a:pt x="0" y="7199376"/>
                  </a:lnTo>
                  <a:lnTo>
                    <a:pt x="25400" y="7199376"/>
                  </a:lnTo>
                  <a:lnTo>
                    <a:pt x="25400" y="7275576"/>
                  </a:lnTo>
                  <a:close/>
                  <a:moveTo>
                    <a:pt x="0" y="7097776"/>
                  </a:moveTo>
                  <a:lnTo>
                    <a:pt x="0" y="7021576"/>
                  </a:lnTo>
                  <a:lnTo>
                    <a:pt x="25400" y="7021576"/>
                  </a:lnTo>
                  <a:lnTo>
                    <a:pt x="25400" y="7097776"/>
                  </a:lnTo>
                  <a:close/>
                  <a:moveTo>
                    <a:pt x="0" y="6919976"/>
                  </a:moveTo>
                  <a:lnTo>
                    <a:pt x="0" y="6843776"/>
                  </a:lnTo>
                  <a:lnTo>
                    <a:pt x="25400" y="6843776"/>
                  </a:lnTo>
                  <a:lnTo>
                    <a:pt x="25400" y="6919976"/>
                  </a:lnTo>
                  <a:close/>
                  <a:moveTo>
                    <a:pt x="0" y="6742176"/>
                  </a:moveTo>
                  <a:lnTo>
                    <a:pt x="0" y="6665976"/>
                  </a:lnTo>
                  <a:lnTo>
                    <a:pt x="25400" y="6665976"/>
                  </a:lnTo>
                  <a:lnTo>
                    <a:pt x="25400" y="6742176"/>
                  </a:lnTo>
                  <a:close/>
                  <a:moveTo>
                    <a:pt x="0" y="6564376"/>
                  </a:moveTo>
                  <a:lnTo>
                    <a:pt x="0" y="6488176"/>
                  </a:lnTo>
                  <a:lnTo>
                    <a:pt x="25400" y="6488176"/>
                  </a:lnTo>
                  <a:lnTo>
                    <a:pt x="25400" y="6564376"/>
                  </a:lnTo>
                  <a:close/>
                  <a:moveTo>
                    <a:pt x="0" y="6386576"/>
                  </a:moveTo>
                  <a:lnTo>
                    <a:pt x="0" y="6310376"/>
                  </a:lnTo>
                  <a:lnTo>
                    <a:pt x="25400" y="6310376"/>
                  </a:lnTo>
                  <a:lnTo>
                    <a:pt x="25400" y="6386576"/>
                  </a:lnTo>
                  <a:close/>
                  <a:moveTo>
                    <a:pt x="0" y="6208776"/>
                  </a:moveTo>
                  <a:lnTo>
                    <a:pt x="0" y="6132576"/>
                  </a:lnTo>
                  <a:lnTo>
                    <a:pt x="25400" y="6132576"/>
                  </a:lnTo>
                  <a:lnTo>
                    <a:pt x="25400" y="6208776"/>
                  </a:lnTo>
                  <a:close/>
                  <a:moveTo>
                    <a:pt x="0" y="6030976"/>
                  </a:moveTo>
                  <a:lnTo>
                    <a:pt x="0" y="5954776"/>
                  </a:lnTo>
                  <a:lnTo>
                    <a:pt x="25400" y="5954776"/>
                  </a:lnTo>
                  <a:lnTo>
                    <a:pt x="25400" y="6030976"/>
                  </a:lnTo>
                  <a:close/>
                  <a:moveTo>
                    <a:pt x="0" y="5853176"/>
                  </a:moveTo>
                  <a:lnTo>
                    <a:pt x="0" y="5776976"/>
                  </a:lnTo>
                  <a:lnTo>
                    <a:pt x="25400" y="5776976"/>
                  </a:lnTo>
                  <a:lnTo>
                    <a:pt x="25400" y="5853176"/>
                  </a:lnTo>
                  <a:close/>
                  <a:moveTo>
                    <a:pt x="0" y="5675376"/>
                  </a:moveTo>
                  <a:lnTo>
                    <a:pt x="0" y="5599176"/>
                  </a:lnTo>
                  <a:lnTo>
                    <a:pt x="25400" y="5599176"/>
                  </a:lnTo>
                  <a:lnTo>
                    <a:pt x="25400" y="5675376"/>
                  </a:lnTo>
                  <a:close/>
                  <a:moveTo>
                    <a:pt x="0" y="5497576"/>
                  </a:moveTo>
                  <a:lnTo>
                    <a:pt x="0" y="5421376"/>
                  </a:lnTo>
                  <a:lnTo>
                    <a:pt x="25400" y="5421376"/>
                  </a:lnTo>
                  <a:lnTo>
                    <a:pt x="25400" y="5497576"/>
                  </a:lnTo>
                  <a:close/>
                  <a:moveTo>
                    <a:pt x="0" y="5319776"/>
                  </a:moveTo>
                  <a:lnTo>
                    <a:pt x="0" y="5243576"/>
                  </a:lnTo>
                  <a:lnTo>
                    <a:pt x="25400" y="5243576"/>
                  </a:lnTo>
                  <a:lnTo>
                    <a:pt x="25400" y="5319776"/>
                  </a:lnTo>
                  <a:close/>
                  <a:moveTo>
                    <a:pt x="0" y="5141976"/>
                  </a:moveTo>
                  <a:lnTo>
                    <a:pt x="0" y="5065776"/>
                  </a:lnTo>
                  <a:lnTo>
                    <a:pt x="25400" y="5065776"/>
                  </a:lnTo>
                  <a:lnTo>
                    <a:pt x="25400" y="5141976"/>
                  </a:lnTo>
                  <a:close/>
                  <a:moveTo>
                    <a:pt x="0" y="4964176"/>
                  </a:moveTo>
                  <a:lnTo>
                    <a:pt x="0" y="4887976"/>
                  </a:lnTo>
                  <a:lnTo>
                    <a:pt x="25400" y="4887976"/>
                  </a:lnTo>
                  <a:lnTo>
                    <a:pt x="25400" y="4964176"/>
                  </a:lnTo>
                  <a:close/>
                  <a:moveTo>
                    <a:pt x="0" y="4786376"/>
                  </a:moveTo>
                  <a:lnTo>
                    <a:pt x="0" y="4710176"/>
                  </a:lnTo>
                  <a:lnTo>
                    <a:pt x="25400" y="4710176"/>
                  </a:lnTo>
                  <a:lnTo>
                    <a:pt x="25400" y="4786376"/>
                  </a:lnTo>
                  <a:close/>
                  <a:moveTo>
                    <a:pt x="0" y="4608576"/>
                  </a:moveTo>
                  <a:lnTo>
                    <a:pt x="0" y="4532376"/>
                  </a:lnTo>
                  <a:lnTo>
                    <a:pt x="25400" y="4532376"/>
                  </a:lnTo>
                  <a:lnTo>
                    <a:pt x="25400" y="4608576"/>
                  </a:lnTo>
                  <a:close/>
                  <a:moveTo>
                    <a:pt x="0" y="4430776"/>
                  </a:moveTo>
                  <a:lnTo>
                    <a:pt x="0" y="4354576"/>
                  </a:lnTo>
                  <a:lnTo>
                    <a:pt x="25400" y="4354576"/>
                  </a:lnTo>
                  <a:lnTo>
                    <a:pt x="25400" y="4430776"/>
                  </a:lnTo>
                  <a:close/>
                  <a:moveTo>
                    <a:pt x="0" y="4252976"/>
                  </a:moveTo>
                  <a:lnTo>
                    <a:pt x="0" y="4176776"/>
                  </a:lnTo>
                  <a:lnTo>
                    <a:pt x="25400" y="4176776"/>
                  </a:lnTo>
                  <a:lnTo>
                    <a:pt x="25400" y="4252976"/>
                  </a:lnTo>
                  <a:close/>
                  <a:moveTo>
                    <a:pt x="0" y="4075176"/>
                  </a:moveTo>
                  <a:lnTo>
                    <a:pt x="0" y="3998976"/>
                  </a:lnTo>
                  <a:lnTo>
                    <a:pt x="25400" y="3998976"/>
                  </a:lnTo>
                  <a:lnTo>
                    <a:pt x="25400" y="4075176"/>
                  </a:lnTo>
                  <a:close/>
                  <a:moveTo>
                    <a:pt x="0" y="3897376"/>
                  </a:moveTo>
                  <a:lnTo>
                    <a:pt x="0" y="3821176"/>
                  </a:lnTo>
                  <a:lnTo>
                    <a:pt x="25400" y="3821176"/>
                  </a:lnTo>
                  <a:lnTo>
                    <a:pt x="25400" y="3897376"/>
                  </a:lnTo>
                  <a:close/>
                  <a:moveTo>
                    <a:pt x="0" y="3719576"/>
                  </a:moveTo>
                  <a:lnTo>
                    <a:pt x="0" y="3643376"/>
                  </a:lnTo>
                  <a:lnTo>
                    <a:pt x="25400" y="3643376"/>
                  </a:lnTo>
                  <a:lnTo>
                    <a:pt x="25400" y="3719576"/>
                  </a:lnTo>
                  <a:close/>
                  <a:moveTo>
                    <a:pt x="0" y="3541776"/>
                  </a:moveTo>
                  <a:lnTo>
                    <a:pt x="0" y="3465576"/>
                  </a:lnTo>
                  <a:lnTo>
                    <a:pt x="25400" y="3465576"/>
                  </a:lnTo>
                  <a:lnTo>
                    <a:pt x="25400" y="3541776"/>
                  </a:lnTo>
                  <a:close/>
                  <a:moveTo>
                    <a:pt x="0" y="3363976"/>
                  </a:moveTo>
                  <a:lnTo>
                    <a:pt x="0" y="3287776"/>
                  </a:lnTo>
                  <a:lnTo>
                    <a:pt x="25400" y="3287776"/>
                  </a:lnTo>
                  <a:lnTo>
                    <a:pt x="25400" y="3363976"/>
                  </a:lnTo>
                  <a:close/>
                  <a:moveTo>
                    <a:pt x="0" y="3186176"/>
                  </a:moveTo>
                  <a:lnTo>
                    <a:pt x="0" y="3109976"/>
                  </a:lnTo>
                  <a:lnTo>
                    <a:pt x="25400" y="3109976"/>
                  </a:lnTo>
                  <a:lnTo>
                    <a:pt x="25400" y="3186176"/>
                  </a:lnTo>
                  <a:close/>
                  <a:moveTo>
                    <a:pt x="0" y="3008376"/>
                  </a:moveTo>
                  <a:lnTo>
                    <a:pt x="0" y="2932176"/>
                  </a:lnTo>
                  <a:lnTo>
                    <a:pt x="25400" y="2932176"/>
                  </a:lnTo>
                  <a:lnTo>
                    <a:pt x="25400" y="3008376"/>
                  </a:lnTo>
                  <a:close/>
                  <a:moveTo>
                    <a:pt x="0" y="2830576"/>
                  </a:moveTo>
                  <a:lnTo>
                    <a:pt x="0" y="2754376"/>
                  </a:lnTo>
                  <a:lnTo>
                    <a:pt x="25400" y="2754376"/>
                  </a:lnTo>
                  <a:lnTo>
                    <a:pt x="25400" y="2830576"/>
                  </a:lnTo>
                  <a:close/>
                  <a:moveTo>
                    <a:pt x="0" y="2652776"/>
                  </a:moveTo>
                  <a:lnTo>
                    <a:pt x="0" y="2576576"/>
                  </a:lnTo>
                  <a:lnTo>
                    <a:pt x="25400" y="2576576"/>
                  </a:lnTo>
                  <a:lnTo>
                    <a:pt x="25400" y="2652776"/>
                  </a:lnTo>
                  <a:close/>
                  <a:moveTo>
                    <a:pt x="0" y="2474976"/>
                  </a:moveTo>
                  <a:lnTo>
                    <a:pt x="0" y="2398776"/>
                  </a:lnTo>
                  <a:lnTo>
                    <a:pt x="25400" y="2398776"/>
                  </a:lnTo>
                  <a:lnTo>
                    <a:pt x="25400" y="2474976"/>
                  </a:lnTo>
                  <a:close/>
                  <a:moveTo>
                    <a:pt x="0" y="2297176"/>
                  </a:moveTo>
                  <a:lnTo>
                    <a:pt x="0" y="2220976"/>
                  </a:lnTo>
                  <a:lnTo>
                    <a:pt x="25400" y="2220976"/>
                  </a:lnTo>
                  <a:lnTo>
                    <a:pt x="25400" y="2297176"/>
                  </a:lnTo>
                  <a:close/>
                  <a:moveTo>
                    <a:pt x="0" y="2119376"/>
                  </a:moveTo>
                  <a:lnTo>
                    <a:pt x="0" y="2043176"/>
                  </a:lnTo>
                  <a:lnTo>
                    <a:pt x="25400" y="2043176"/>
                  </a:lnTo>
                  <a:lnTo>
                    <a:pt x="25400" y="2119376"/>
                  </a:lnTo>
                  <a:close/>
                  <a:moveTo>
                    <a:pt x="0" y="1941576"/>
                  </a:moveTo>
                  <a:lnTo>
                    <a:pt x="0" y="1865376"/>
                  </a:lnTo>
                  <a:lnTo>
                    <a:pt x="25400" y="1865376"/>
                  </a:lnTo>
                  <a:lnTo>
                    <a:pt x="25400" y="1941576"/>
                  </a:lnTo>
                  <a:close/>
                  <a:moveTo>
                    <a:pt x="0" y="1763776"/>
                  </a:moveTo>
                  <a:lnTo>
                    <a:pt x="0" y="1687576"/>
                  </a:lnTo>
                  <a:lnTo>
                    <a:pt x="25400" y="1687576"/>
                  </a:lnTo>
                  <a:lnTo>
                    <a:pt x="25400" y="1763776"/>
                  </a:lnTo>
                  <a:close/>
                  <a:moveTo>
                    <a:pt x="0" y="1585976"/>
                  </a:moveTo>
                  <a:lnTo>
                    <a:pt x="0" y="1509776"/>
                  </a:lnTo>
                  <a:lnTo>
                    <a:pt x="25400" y="1509776"/>
                  </a:lnTo>
                  <a:lnTo>
                    <a:pt x="25400" y="1585976"/>
                  </a:lnTo>
                  <a:close/>
                  <a:moveTo>
                    <a:pt x="0" y="1408176"/>
                  </a:moveTo>
                  <a:lnTo>
                    <a:pt x="0" y="1331976"/>
                  </a:lnTo>
                  <a:lnTo>
                    <a:pt x="25400" y="1331976"/>
                  </a:lnTo>
                  <a:lnTo>
                    <a:pt x="25400" y="1408176"/>
                  </a:lnTo>
                  <a:close/>
                  <a:moveTo>
                    <a:pt x="0" y="1230376"/>
                  </a:moveTo>
                  <a:lnTo>
                    <a:pt x="0" y="1154176"/>
                  </a:lnTo>
                  <a:lnTo>
                    <a:pt x="25400" y="1154176"/>
                  </a:lnTo>
                  <a:lnTo>
                    <a:pt x="25400" y="1230376"/>
                  </a:lnTo>
                  <a:close/>
                  <a:moveTo>
                    <a:pt x="0" y="1052576"/>
                  </a:moveTo>
                  <a:lnTo>
                    <a:pt x="0" y="976376"/>
                  </a:lnTo>
                  <a:lnTo>
                    <a:pt x="25400" y="976376"/>
                  </a:lnTo>
                  <a:lnTo>
                    <a:pt x="25400" y="1052576"/>
                  </a:lnTo>
                  <a:close/>
                  <a:moveTo>
                    <a:pt x="0" y="874776"/>
                  </a:moveTo>
                  <a:lnTo>
                    <a:pt x="0" y="798576"/>
                  </a:lnTo>
                  <a:lnTo>
                    <a:pt x="25400" y="798576"/>
                  </a:lnTo>
                  <a:lnTo>
                    <a:pt x="25400" y="874776"/>
                  </a:lnTo>
                  <a:close/>
                  <a:moveTo>
                    <a:pt x="0" y="696976"/>
                  </a:moveTo>
                  <a:lnTo>
                    <a:pt x="0" y="620776"/>
                  </a:lnTo>
                  <a:lnTo>
                    <a:pt x="25400" y="620776"/>
                  </a:lnTo>
                  <a:lnTo>
                    <a:pt x="25400" y="696976"/>
                  </a:lnTo>
                  <a:close/>
                  <a:moveTo>
                    <a:pt x="0" y="519176"/>
                  </a:moveTo>
                  <a:lnTo>
                    <a:pt x="0" y="442976"/>
                  </a:lnTo>
                  <a:lnTo>
                    <a:pt x="25400" y="442976"/>
                  </a:lnTo>
                  <a:lnTo>
                    <a:pt x="25400" y="519176"/>
                  </a:lnTo>
                  <a:close/>
                  <a:moveTo>
                    <a:pt x="0" y="423799"/>
                  </a:moveTo>
                  <a:cubicBezTo>
                    <a:pt x="0" y="397129"/>
                    <a:pt x="2413" y="370967"/>
                    <a:pt x="7239" y="345694"/>
                  </a:cubicBezTo>
                  <a:lnTo>
                    <a:pt x="32258" y="350393"/>
                  </a:lnTo>
                  <a:cubicBezTo>
                    <a:pt x="27686" y="374142"/>
                    <a:pt x="25400" y="398780"/>
                    <a:pt x="25400" y="423799"/>
                  </a:cubicBezTo>
                  <a:close/>
                </a:path>
              </a:pathLst>
            </a:custGeom>
            <a:solidFill>
              <a:srgbClr val="808080"/>
            </a:solidFill>
          </p:spPr>
          <p:txBody>
            <a:bodyPr/>
            <a:lstStyle/>
            <a:p>
              <a:endParaRPr lang="zh-CN" altLang="en-US"/>
            </a:p>
          </p:txBody>
        </p:sp>
      </p:grpSp>
      <p:grpSp>
        <p:nvGrpSpPr>
          <p:cNvPr id="13" name="Group 13"/>
          <p:cNvGrpSpPr/>
          <p:nvPr/>
        </p:nvGrpSpPr>
        <p:grpSpPr>
          <a:xfrm rot="-10800000">
            <a:off x="1534022" y="2559684"/>
            <a:ext cx="1549407" cy="352887"/>
            <a:chOff x="0" y="0"/>
            <a:chExt cx="2065876" cy="470516"/>
          </a:xfrm>
        </p:grpSpPr>
        <p:sp>
          <p:nvSpPr>
            <p:cNvPr id="14" name="Freeform 14"/>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5" name="Group 15"/>
          <p:cNvGrpSpPr/>
          <p:nvPr/>
        </p:nvGrpSpPr>
        <p:grpSpPr>
          <a:xfrm rot="-10800000">
            <a:off x="16432744" y="7892829"/>
            <a:ext cx="527840" cy="494968"/>
            <a:chOff x="0" y="0"/>
            <a:chExt cx="703786" cy="659958"/>
          </a:xfrm>
        </p:grpSpPr>
        <p:sp>
          <p:nvSpPr>
            <p:cNvPr id="16" name="Freeform 16"/>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62038"/>
        </a:solidFill>
        <a:effectLst/>
      </p:bgPr>
    </p:bg>
    <p:spTree>
      <p:nvGrpSpPr>
        <p:cNvPr id="1" name=""/>
        <p:cNvGrpSpPr/>
        <p:nvPr/>
      </p:nvGrpSpPr>
      <p:grpSpPr>
        <a:xfrm>
          <a:off x="0" y="0"/>
          <a:ext cx="0" cy="0"/>
          <a:chOff x="0" y="0"/>
          <a:chExt cx="0" cy="0"/>
        </a:xfrm>
      </p:grpSpPr>
      <p:grpSp>
        <p:nvGrpSpPr>
          <p:cNvPr id="2" name="Group 2"/>
          <p:cNvGrpSpPr/>
          <p:nvPr/>
        </p:nvGrpSpPr>
        <p:grpSpPr>
          <a:xfrm>
            <a:off x="0" y="-20766"/>
            <a:ext cx="13163550" cy="10307766"/>
            <a:chOff x="0" y="0"/>
            <a:chExt cx="17551400" cy="13743688"/>
          </a:xfrm>
        </p:grpSpPr>
        <p:sp>
          <p:nvSpPr>
            <p:cNvPr id="3" name="Freeform 3"/>
            <p:cNvSpPr/>
            <p:nvPr/>
          </p:nvSpPr>
          <p:spPr>
            <a:xfrm>
              <a:off x="0" y="0"/>
              <a:ext cx="17551273" cy="13743814"/>
            </a:xfrm>
            <a:custGeom>
              <a:avLst/>
              <a:gdLst/>
              <a:ahLst/>
              <a:cxnLst/>
              <a:rect l="l" t="t" r="r" b="b"/>
              <a:pathLst>
                <a:path w="17551273" h="13743814">
                  <a:moveTo>
                    <a:pt x="0" y="0"/>
                  </a:moveTo>
                  <a:lnTo>
                    <a:pt x="16538575" y="0"/>
                  </a:lnTo>
                  <a:lnTo>
                    <a:pt x="16636746" y="214630"/>
                  </a:lnTo>
                  <a:cubicBezTo>
                    <a:pt x="17228440" y="1606677"/>
                    <a:pt x="17551273" y="3110230"/>
                    <a:pt x="17551273" y="4678807"/>
                  </a:cubicBezTo>
                  <a:cubicBezTo>
                    <a:pt x="17551273" y="8039989"/>
                    <a:pt x="16068548" y="11102848"/>
                    <a:pt x="13635864" y="13408533"/>
                  </a:cubicBezTo>
                  <a:lnTo>
                    <a:pt x="13264769" y="13743814"/>
                  </a:lnTo>
                  <a:lnTo>
                    <a:pt x="0" y="13743814"/>
                  </a:lnTo>
                  <a:lnTo>
                    <a:pt x="0" y="0"/>
                  </a:lnTo>
                  <a:close/>
                </a:path>
              </a:pathLst>
            </a:custGeom>
            <a:solidFill>
              <a:srgbClr val="FFFFFF">
                <a:alpha val="9804"/>
              </a:srgbClr>
            </a:solidFill>
          </p:spPr>
          <p:txBody>
            <a:bodyPr/>
            <a:lstStyle/>
            <a:p>
              <a:endParaRPr lang="zh-CN" altLang="en-US"/>
            </a:p>
          </p:txBody>
        </p:sp>
      </p:grpSp>
      <p:grpSp>
        <p:nvGrpSpPr>
          <p:cNvPr id="4" name="Group 4"/>
          <p:cNvGrpSpPr/>
          <p:nvPr/>
        </p:nvGrpSpPr>
        <p:grpSpPr>
          <a:xfrm>
            <a:off x="3557016" y="2114550"/>
            <a:ext cx="5010150" cy="5010150"/>
            <a:chOff x="0" y="0"/>
            <a:chExt cx="6680200" cy="6680200"/>
          </a:xfrm>
        </p:grpSpPr>
        <p:sp>
          <p:nvSpPr>
            <p:cNvPr id="5" name="Freeform 5"/>
            <p:cNvSpPr/>
            <p:nvPr/>
          </p:nvSpPr>
          <p:spPr>
            <a:xfrm>
              <a:off x="0" y="0"/>
              <a:ext cx="6680200" cy="6680200"/>
            </a:xfrm>
            <a:custGeom>
              <a:avLst/>
              <a:gdLst/>
              <a:ahLst/>
              <a:cxnLst/>
              <a:rect l="l" t="t" r="r" b="b"/>
              <a:pathLst>
                <a:path w="6680200" h="6680200">
                  <a:moveTo>
                    <a:pt x="0" y="3340100"/>
                  </a:moveTo>
                  <a:cubicBezTo>
                    <a:pt x="0" y="1495425"/>
                    <a:pt x="1495425" y="0"/>
                    <a:pt x="3340100" y="0"/>
                  </a:cubicBezTo>
                  <a:cubicBezTo>
                    <a:pt x="5184775" y="0"/>
                    <a:pt x="6680200" y="1495425"/>
                    <a:pt x="6680200" y="3340100"/>
                  </a:cubicBezTo>
                  <a:cubicBezTo>
                    <a:pt x="6680200" y="5184775"/>
                    <a:pt x="5184775" y="6680200"/>
                    <a:pt x="3340100" y="6680200"/>
                  </a:cubicBezTo>
                  <a:cubicBezTo>
                    <a:pt x="1495425" y="6680200"/>
                    <a:pt x="0" y="5184775"/>
                    <a:pt x="0" y="3340100"/>
                  </a:cubicBezTo>
                  <a:close/>
                </a:path>
              </a:pathLst>
            </a:custGeom>
            <a:blipFill>
              <a:blip r:embed="rId2"/>
              <a:stretch>
                <a:fillRect r="-190" b="-190"/>
              </a:stretch>
            </a:blipFill>
          </p:spPr>
          <p:txBody>
            <a:bodyPr/>
            <a:lstStyle/>
            <a:p>
              <a:endParaRPr lang="zh-CN" altLang="en-US"/>
            </a:p>
          </p:txBody>
        </p:sp>
      </p:grpSp>
      <p:pic>
        <p:nvPicPr>
          <p:cNvPr id="6" name="Picture 6"/>
          <p:cNvPicPr>
            <a:picLocks noChangeAspect="1"/>
          </p:cNvPicPr>
          <p:nvPr/>
        </p:nvPicPr>
        <p:blipFill>
          <a:blip r:embed="rId3"/>
          <a:srcRect l="2346" r="68406" b="534"/>
          <a:stretch>
            <a:fillRect/>
          </a:stretch>
        </p:blipFill>
        <p:spPr>
          <a:xfrm>
            <a:off x="13275239" y="-4346848"/>
            <a:ext cx="1771650" cy="1980678"/>
          </a:xfrm>
          <a:prstGeom prst="rect">
            <a:avLst/>
          </a:prstGeom>
        </p:spPr>
      </p:pic>
      <p:pic>
        <p:nvPicPr>
          <p:cNvPr id="7" name="Picture 7"/>
          <p:cNvPicPr>
            <a:picLocks noChangeAspect="1"/>
          </p:cNvPicPr>
          <p:nvPr/>
        </p:nvPicPr>
        <p:blipFill>
          <a:blip r:embed="rId4"/>
          <a:srcRect l="68781" t="-39299" r="3750" b="9709"/>
          <a:stretch>
            <a:fillRect/>
          </a:stretch>
        </p:blipFill>
        <p:spPr>
          <a:xfrm>
            <a:off x="13722980" y="3669325"/>
            <a:ext cx="3939465" cy="683658"/>
          </a:xfrm>
          <a:prstGeom prst="rect">
            <a:avLst/>
          </a:prstGeom>
        </p:spPr>
      </p:pic>
      <p:pic>
        <p:nvPicPr>
          <p:cNvPr id="8" name="Picture 8"/>
          <p:cNvPicPr>
            <a:picLocks noChangeAspect="1"/>
          </p:cNvPicPr>
          <p:nvPr/>
        </p:nvPicPr>
        <p:blipFill>
          <a:blip r:embed="rId5"/>
          <a:srcRect r="3991" b="3991"/>
          <a:stretch>
            <a:fillRect/>
          </a:stretch>
        </p:blipFill>
        <p:spPr>
          <a:xfrm>
            <a:off x="13520823" y="4427187"/>
            <a:ext cx="4343776" cy="384081"/>
          </a:xfrm>
          <a:prstGeom prst="rect">
            <a:avLst/>
          </a:prstGeom>
        </p:spPr>
      </p:pic>
      <p:grpSp>
        <p:nvGrpSpPr>
          <p:cNvPr id="9" name="Group 9"/>
          <p:cNvGrpSpPr/>
          <p:nvPr/>
        </p:nvGrpSpPr>
        <p:grpSpPr>
          <a:xfrm>
            <a:off x="2979784" y="1536921"/>
            <a:ext cx="6164613" cy="6164613"/>
            <a:chOff x="0" y="0"/>
            <a:chExt cx="8219484" cy="8219484"/>
          </a:xfrm>
        </p:grpSpPr>
        <p:sp>
          <p:nvSpPr>
            <p:cNvPr id="10" name="Freeform 10"/>
            <p:cNvSpPr/>
            <p:nvPr/>
          </p:nvSpPr>
          <p:spPr>
            <a:xfrm>
              <a:off x="0" y="0"/>
              <a:ext cx="8219440" cy="8219440"/>
            </a:xfrm>
            <a:custGeom>
              <a:avLst/>
              <a:gdLst/>
              <a:ahLst/>
              <a:cxnLst/>
              <a:rect l="l" t="t" r="r" b="b"/>
              <a:pathLst>
                <a:path w="8219440" h="8219440">
                  <a:moveTo>
                    <a:pt x="0" y="4109720"/>
                  </a:moveTo>
                  <a:cubicBezTo>
                    <a:pt x="0" y="1839976"/>
                    <a:pt x="1839976" y="0"/>
                    <a:pt x="4109720" y="0"/>
                  </a:cubicBezTo>
                  <a:cubicBezTo>
                    <a:pt x="6379464" y="0"/>
                    <a:pt x="8219440" y="1839976"/>
                    <a:pt x="8219440" y="4109720"/>
                  </a:cubicBezTo>
                  <a:cubicBezTo>
                    <a:pt x="8219440" y="6379464"/>
                    <a:pt x="6379464" y="8219440"/>
                    <a:pt x="4109720" y="8219440"/>
                  </a:cubicBezTo>
                  <a:cubicBezTo>
                    <a:pt x="1839976" y="8219440"/>
                    <a:pt x="0" y="6379464"/>
                    <a:pt x="0" y="4109720"/>
                  </a:cubicBezTo>
                  <a:close/>
                  <a:moveTo>
                    <a:pt x="759079" y="4109720"/>
                  </a:moveTo>
                  <a:cubicBezTo>
                    <a:pt x="759079" y="5960237"/>
                    <a:pt x="2259203" y="7460361"/>
                    <a:pt x="4109720" y="7460361"/>
                  </a:cubicBezTo>
                  <a:cubicBezTo>
                    <a:pt x="5960237" y="7460361"/>
                    <a:pt x="7460361" y="5960237"/>
                    <a:pt x="7460361" y="4109720"/>
                  </a:cubicBezTo>
                  <a:cubicBezTo>
                    <a:pt x="7460361" y="2259203"/>
                    <a:pt x="5960237" y="759079"/>
                    <a:pt x="4109720" y="759079"/>
                  </a:cubicBezTo>
                  <a:cubicBezTo>
                    <a:pt x="2259203" y="759079"/>
                    <a:pt x="759079" y="2259203"/>
                    <a:pt x="759079" y="4109720"/>
                  </a:cubicBezTo>
                  <a:close/>
                </a:path>
              </a:pathLst>
            </a:custGeom>
            <a:blipFill>
              <a:blip r:embed="rId2"/>
              <a:stretch>
                <a:fillRect r="-278" b="-278"/>
              </a:stretch>
            </a:blipFill>
          </p:spPr>
          <p:txBody>
            <a:bodyPr/>
            <a:lstStyle/>
            <a:p>
              <a:endParaRPr lang="zh-CN" altLang="en-US"/>
            </a:p>
          </p:txBody>
        </p:sp>
      </p:grpSp>
      <p:sp>
        <p:nvSpPr>
          <p:cNvPr id="11" name="TextBox 11"/>
          <p:cNvSpPr txBox="1"/>
          <p:nvPr/>
        </p:nvSpPr>
        <p:spPr>
          <a:xfrm>
            <a:off x="984180" y="3998595"/>
            <a:ext cx="10399461" cy="1556385"/>
          </a:xfrm>
          <a:prstGeom prst="rect">
            <a:avLst/>
          </a:prstGeom>
        </p:spPr>
        <p:txBody>
          <a:bodyPr lIns="0" tIns="0" rIns="0" bIns="0" rtlCol="0" anchor="t">
            <a:spAutoFit/>
          </a:bodyPr>
          <a:lstStyle/>
          <a:p>
            <a:pPr algn="ctr">
              <a:lnSpc>
                <a:spcPts val="11880"/>
              </a:lnSpc>
            </a:pPr>
            <a:r>
              <a:rPr lang="en-US" sz="9900" spc="900">
                <a:solidFill>
                  <a:srgbClr val="FFFFFF"/>
                </a:solidFill>
                <a:ea typeface="Arimo Bold"/>
              </a:rPr>
              <a:t>感谢您的关注</a:t>
            </a:r>
          </a:p>
          <a:p>
            <a:pPr algn="ctr">
              <a:lnSpc>
                <a:spcPts val="6480"/>
              </a:lnSpc>
            </a:pPr>
            <a:r>
              <a:rPr lang="en-US" sz="5400" spc="900">
                <a:solidFill>
                  <a:srgbClr val="FFFFFF"/>
                </a:solidFill>
                <a:latin typeface="Arimo"/>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547469" y="-1289589"/>
            <a:ext cx="1746109" cy="14867222"/>
            <a:chOff x="0" y="0"/>
            <a:chExt cx="2328146" cy="19822962"/>
          </a:xfrm>
        </p:grpSpPr>
        <p:sp>
          <p:nvSpPr>
            <p:cNvPr id="3" name="Freeform 3"/>
            <p:cNvSpPr/>
            <p:nvPr/>
          </p:nvSpPr>
          <p:spPr>
            <a:xfrm>
              <a:off x="0" y="0"/>
              <a:ext cx="2328164" cy="19822922"/>
            </a:xfrm>
            <a:custGeom>
              <a:avLst/>
              <a:gdLst/>
              <a:ahLst/>
              <a:cxnLst/>
              <a:rect l="l" t="t" r="r" b="b"/>
              <a:pathLst>
                <a:path w="2328164" h="19822922">
                  <a:moveTo>
                    <a:pt x="1164082" y="19822922"/>
                  </a:moveTo>
                  <a:cubicBezTo>
                    <a:pt x="1806956" y="19822922"/>
                    <a:pt x="2328164" y="19301713"/>
                    <a:pt x="2328164" y="18658839"/>
                  </a:cubicBezTo>
                  <a:lnTo>
                    <a:pt x="2328164" y="0"/>
                  </a:lnTo>
                  <a:lnTo>
                    <a:pt x="0" y="0"/>
                  </a:lnTo>
                  <a:lnTo>
                    <a:pt x="0" y="18658839"/>
                  </a:lnTo>
                  <a:cubicBezTo>
                    <a:pt x="0" y="19301713"/>
                    <a:pt x="521208" y="19822922"/>
                    <a:pt x="1164082" y="19822922"/>
                  </a:cubicBezTo>
                  <a:close/>
                </a:path>
              </a:pathLst>
            </a:custGeom>
            <a:solidFill>
              <a:srgbClr val="D9D9D9">
                <a:alpha val="70980"/>
              </a:srgbClr>
            </a:solidFill>
          </p:spPr>
          <p:txBody>
            <a:bodyPr/>
            <a:lstStyle/>
            <a:p>
              <a:endParaRPr lang="zh-CN" altLang="en-US"/>
            </a:p>
          </p:txBody>
        </p:sp>
      </p:grpSp>
      <p:grpSp>
        <p:nvGrpSpPr>
          <p:cNvPr id="4" name="Group 4"/>
          <p:cNvGrpSpPr/>
          <p:nvPr/>
        </p:nvGrpSpPr>
        <p:grpSpPr>
          <a:xfrm rot="-5400000">
            <a:off x="7048158" y="-3492747"/>
            <a:ext cx="2521539" cy="16617858"/>
            <a:chOff x="0" y="0"/>
            <a:chExt cx="3362052" cy="22157144"/>
          </a:xfrm>
        </p:grpSpPr>
        <p:sp>
          <p:nvSpPr>
            <p:cNvPr id="5" name="Freeform 5"/>
            <p:cNvSpPr/>
            <p:nvPr/>
          </p:nvSpPr>
          <p:spPr>
            <a:xfrm>
              <a:off x="0" y="0"/>
              <a:ext cx="3361944" cy="22157182"/>
            </a:xfrm>
            <a:custGeom>
              <a:avLst/>
              <a:gdLst/>
              <a:ahLst/>
              <a:cxnLst/>
              <a:rect l="l" t="t" r="r" b="b"/>
              <a:pathLst>
                <a:path w="3361944" h="22157182">
                  <a:moveTo>
                    <a:pt x="1680972" y="22157182"/>
                  </a:moveTo>
                  <a:cubicBezTo>
                    <a:pt x="2609342" y="22157182"/>
                    <a:pt x="3361944" y="21404580"/>
                    <a:pt x="3361944" y="20476211"/>
                  </a:cubicBezTo>
                  <a:lnTo>
                    <a:pt x="3361944" y="0"/>
                  </a:lnTo>
                  <a:lnTo>
                    <a:pt x="0" y="0"/>
                  </a:lnTo>
                  <a:lnTo>
                    <a:pt x="0" y="20476083"/>
                  </a:lnTo>
                  <a:cubicBezTo>
                    <a:pt x="0" y="21404453"/>
                    <a:pt x="752602" y="22157055"/>
                    <a:pt x="1680972" y="22157055"/>
                  </a:cubicBezTo>
                  <a:close/>
                </a:path>
              </a:pathLst>
            </a:custGeom>
            <a:solidFill>
              <a:srgbClr val="A62038"/>
            </a:solidFill>
          </p:spPr>
          <p:txBody>
            <a:bodyPr/>
            <a:lstStyle/>
            <a:p>
              <a:endParaRPr lang="zh-CN" altLang="en-US"/>
            </a:p>
          </p:txBody>
        </p:sp>
      </p:grpSp>
      <p:pic>
        <p:nvPicPr>
          <p:cNvPr id="6" name="Picture 6"/>
          <p:cNvPicPr>
            <a:picLocks noChangeAspect="1"/>
          </p:cNvPicPr>
          <p:nvPr/>
        </p:nvPicPr>
        <p:blipFill>
          <a:blip r:embed="rId2"/>
          <a:srcRect l="2346" r="68406" b="534"/>
          <a:stretch>
            <a:fillRect/>
          </a:stretch>
        </p:blipFill>
        <p:spPr>
          <a:xfrm>
            <a:off x="14690864" y="3825843"/>
            <a:ext cx="1771650" cy="1980678"/>
          </a:xfrm>
          <a:prstGeom prst="rect">
            <a:avLst/>
          </a:prstGeom>
        </p:spPr>
      </p:pic>
      <p:sp>
        <p:nvSpPr>
          <p:cNvPr id="7" name="TextBox 7"/>
          <p:cNvSpPr txBox="1"/>
          <p:nvPr/>
        </p:nvSpPr>
        <p:spPr>
          <a:xfrm>
            <a:off x="1667320" y="4365950"/>
            <a:ext cx="15225734" cy="862965"/>
          </a:xfrm>
          <a:prstGeom prst="rect">
            <a:avLst/>
          </a:prstGeom>
        </p:spPr>
        <p:txBody>
          <a:bodyPr lIns="0" tIns="0" rIns="0" bIns="0" rtlCol="0" anchor="t">
            <a:spAutoFit/>
          </a:bodyPr>
          <a:lstStyle/>
          <a:p>
            <a:pPr algn="l">
              <a:lnSpc>
                <a:spcPts val="6480"/>
              </a:lnSpc>
            </a:pPr>
            <a:r>
              <a:rPr lang="en-US" sz="6000" spc="450">
                <a:solidFill>
                  <a:srgbClr val="FFFFFF"/>
                </a:solidFill>
                <a:ea typeface="Arimo Bold"/>
              </a:rPr>
              <a:t>攻击原理</a:t>
            </a:r>
          </a:p>
        </p:txBody>
      </p:sp>
      <p:sp>
        <p:nvSpPr>
          <p:cNvPr id="8" name="TextBox 8"/>
          <p:cNvSpPr txBox="1"/>
          <p:nvPr/>
        </p:nvSpPr>
        <p:spPr>
          <a:xfrm>
            <a:off x="1667320" y="6139167"/>
            <a:ext cx="15225734" cy="506730"/>
          </a:xfrm>
          <a:prstGeom prst="rect">
            <a:avLst/>
          </a:prstGeom>
        </p:spPr>
        <p:txBody>
          <a:bodyPr lIns="0" tIns="0" rIns="0" bIns="0" rtlCol="0" anchor="t">
            <a:spAutoFit/>
          </a:bodyPr>
          <a:lstStyle/>
          <a:p>
            <a:pPr marL="0" lvl="0" indent="0" algn="just">
              <a:lnSpc>
                <a:spcPts val="4050"/>
              </a:lnSpc>
              <a:spcBef>
                <a:spcPct val="0"/>
              </a:spcBef>
            </a:pPr>
            <a:r>
              <a:rPr lang="en-US" sz="2700" u="none" spc="42">
                <a:solidFill>
                  <a:srgbClr val="A6A6A6"/>
                </a:solidFill>
                <a:latin typeface="Arimo"/>
              </a:rPr>
              <a:t>The principle of padding oracle</a:t>
            </a:r>
          </a:p>
        </p:txBody>
      </p:sp>
      <p:sp>
        <p:nvSpPr>
          <p:cNvPr id="9" name="AutoShape 9"/>
          <p:cNvSpPr/>
          <p:nvPr/>
        </p:nvSpPr>
        <p:spPr>
          <a:xfrm rot="18609">
            <a:off x="1728059" y="2789405"/>
            <a:ext cx="1759524" cy="0"/>
          </a:xfrm>
          <a:prstGeom prst="line">
            <a:avLst/>
          </a:prstGeom>
          <a:ln w="9525" cap="rnd">
            <a:solidFill>
              <a:srgbClr val="FFFFFF"/>
            </a:solidFill>
            <a:prstDash val="solid"/>
            <a:headEnd type="none" w="sm" len="sm"/>
            <a:tailEnd type="none" w="sm" len="sm"/>
          </a:ln>
        </p:spPr>
        <p:txBody>
          <a:bodyPr/>
          <a:lstStyle/>
          <a:p>
            <a:endParaRPr lang="zh-CN" altLang="en-US"/>
          </a:p>
        </p:txBody>
      </p:sp>
      <p:grpSp>
        <p:nvGrpSpPr>
          <p:cNvPr id="10" name="Group 10"/>
          <p:cNvGrpSpPr/>
          <p:nvPr/>
        </p:nvGrpSpPr>
        <p:grpSpPr>
          <a:xfrm>
            <a:off x="1231478" y="4201743"/>
            <a:ext cx="72028" cy="1268928"/>
            <a:chOff x="0" y="0"/>
            <a:chExt cx="96038" cy="1691904"/>
          </a:xfrm>
        </p:grpSpPr>
        <p:sp>
          <p:nvSpPr>
            <p:cNvPr id="11" name="Freeform 11"/>
            <p:cNvSpPr/>
            <p:nvPr/>
          </p:nvSpPr>
          <p:spPr>
            <a:xfrm>
              <a:off x="0" y="0"/>
              <a:ext cx="96012" cy="1691894"/>
            </a:xfrm>
            <a:custGeom>
              <a:avLst/>
              <a:gdLst/>
              <a:ahLst/>
              <a:cxnLst/>
              <a:rect l="l" t="t" r="r" b="b"/>
              <a:pathLst>
                <a:path w="96012" h="1691894">
                  <a:moveTo>
                    <a:pt x="48006" y="1691894"/>
                  </a:moveTo>
                  <a:cubicBezTo>
                    <a:pt x="74549" y="1691894"/>
                    <a:pt x="96012" y="1670431"/>
                    <a:pt x="96012" y="1643888"/>
                  </a:cubicBezTo>
                  <a:lnTo>
                    <a:pt x="96012" y="48006"/>
                  </a:lnTo>
                  <a:cubicBezTo>
                    <a:pt x="96012" y="21463"/>
                    <a:pt x="74549" y="0"/>
                    <a:pt x="48006" y="0"/>
                  </a:cubicBezTo>
                  <a:cubicBezTo>
                    <a:pt x="21463" y="0"/>
                    <a:pt x="0" y="21463"/>
                    <a:pt x="0" y="48006"/>
                  </a:cubicBezTo>
                  <a:lnTo>
                    <a:pt x="0" y="1643888"/>
                  </a:lnTo>
                  <a:cubicBezTo>
                    <a:pt x="0" y="1670431"/>
                    <a:pt x="21463" y="1691894"/>
                    <a:pt x="48006" y="1691894"/>
                  </a:cubicBezTo>
                  <a:close/>
                </a:path>
              </a:pathLst>
            </a:custGeom>
            <a:solidFill>
              <a:srgbClr val="FFFFFF">
                <a:alpha val="34902"/>
              </a:srgbClr>
            </a:solidFill>
          </p:spPr>
          <p:txBody>
            <a:bodyPr/>
            <a:lstStyle/>
            <a:p>
              <a:endParaRPr lang="zh-CN" altLang="en-US"/>
            </a:p>
          </p:txBody>
        </p:sp>
      </p:grpSp>
      <p:sp>
        <p:nvSpPr>
          <p:cNvPr id="12" name="TextBox 12"/>
          <p:cNvSpPr txBox="1"/>
          <p:nvPr/>
        </p:nvSpPr>
        <p:spPr>
          <a:xfrm>
            <a:off x="605790" y="1263916"/>
            <a:ext cx="4929908" cy="3067050"/>
          </a:xfrm>
          <a:prstGeom prst="rect">
            <a:avLst/>
          </a:prstGeom>
        </p:spPr>
        <p:txBody>
          <a:bodyPr lIns="0" tIns="0" rIns="0" bIns="0" rtlCol="0" anchor="t">
            <a:spAutoFit/>
          </a:bodyPr>
          <a:lstStyle/>
          <a:p>
            <a:pPr algn="ctr">
              <a:lnSpc>
                <a:spcPts val="23580"/>
              </a:lnSpc>
            </a:pPr>
            <a:r>
              <a:rPr lang="en-US" sz="19650">
                <a:solidFill>
                  <a:srgbClr val="D7C1A9"/>
                </a:solidFill>
                <a:latin typeface="Arimo Bold"/>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sp>
        <p:nvSpPr>
          <p:cNvPr id="8" name="TextBox 8"/>
          <p:cNvSpPr txBox="1"/>
          <p:nvPr/>
        </p:nvSpPr>
        <p:spPr>
          <a:xfrm>
            <a:off x="1429998" y="3503121"/>
            <a:ext cx="15074053" cy="3048121"/>
          </a:xfrm>
          <a:prstGeom prst="rect">
            <a:avLst/>
          </a:prstGeom>
        </p:spPr>
        <p:txBody>
          <a:bodyPr lIns="0" tIns="0" rIns="0" bIns="0" rtlCol="0" anchor="t">
            <a:spAutoFit/>
          </a:bodyPr>
          <a:lstStyle/>
          <a:p>
            <a:pPr marL="672707" lvl="1" indent="-336353" algn="just">
              <a:lnSpc>
                <a:spcPts val="4860"/>
              </a:lnSpc>
              <a:buFont typeface="Arial"/>
              <a:buChar char="•"/>
            </a:pPr>
            <a:r>
              <a:rPr lang="en-US" sz="3115" spc="467">
                <a:solidFill>
                  <a:srgbClr val="404040"/>
                </a:solidFill>
                <a:latin typeface="Arimo"/>
              </a:rPr>
              <a:t>Padding Oracle Attack使攻击者能够在不知道加密密钥和所使用的密码算法的情况下解密加密数据，方法是向padding oracle发送经过巧妙篡改的密文，并观察其返回的结果。</a:t>
            </a:r>
          </a:p>
          <a:p>
            <a:pPr marL="672707" lvl="1" indent="-336353" algn="just">
              <a:lnSpc>
                <a:spcPts val="4860"/>
              </a:lnSpc>
              <a:buFont typeface="Arial"/>
              <a:buChar char="•"/>
            </a:pPr>
            <a:r>
              <a:rPr lang="en-US" sz="3115" spc="467">
                <a:solidFill>
                  <a:srgbClr val="404040"/>
                </a:solidFill>
                <a:latin typeface="Arimo"/>
              </a:rPr>
              <a:t>Padding Oracle Attack还使攻击者能够在不知道用户密钥和密码算法的情况下加密任意明文。</a:t>
            </a:r>
          </a:p>
        </p:txBody>
      </p:sp>
      <p:grpSp>
        <p:nvGrpSpPr>
          <p:cNvPr id="9" name="Group 9"/>
          <p:cNvGrpSpPr/>
          <p:nvPr/>
        </p:nvGrpSpPr>
        <p:grpSpPr>
          <a:xfrm rot="-10800000">
            <a:off x="1534022" y="2559684"/>
            <a:ext cx="1549407" cy="352887"/>
            <a:chOff x="0" y="0"/>
            <a:chExt cx="2065876" cy="470516"/>
          </a:xfrm>
        </p:grpSpPr>
        <p:sp>
          <p:nvSpPr>
            <p:cNvPr id="10" name="Freeform 10"/>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1" name="Group 11"/>
          <p:cNvGrpSpPr/>
          <p:nvPr/>
        </p:nvGrpSpPr>
        <p:grpSpPr>
          <a:xfrm rot="-10800000">
            <a:off x="16432744" y="7892829"/>
            <a:ext cx="527840" cy="494968"/>
            <a:chOff x="0" y="0"/>
            <a:chExt cx="703786" cy="659958"/>
          </a:xfrm>
        </p:grpSpPr>
        <p:sp>
          <p:nvSpPr>
            <p:cNvPr id="12" name="Freeform 12"/>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7892829"/>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2514600" y="3735490"/>
            <a:ext cx="12344399" cy="4529041"/>
          </a:xfrm>
          <a:prstGeom prst="rect">
            <a:avLst/>
          </a:prstGeom>
        </p:spPr>
      </p:pic>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4" name="TextBox 14"/>
          <p:cNvSpPr txBox="1"/>
          <p:nvPr/>
        </p:nvSpPr>
        <p:spPr>
          <a:xfrm>
            <a:off x="2324299" y="3200775"/>
            <a:ext cx="4514829"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思源黑体"/>
              </a:rPr>
              <a:t>CBC Mode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7892829"/>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3655028" y="4016955"/>
            <a:ext cx="10028988" cy="4370843"/>
          </a:xfrm>
          <a:prstGeom prst="rect">
            <a:avLst/>
          </a:prstGeom>
        </p:spPr>
      </p:pic>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4" name="TextBox 14"/>
          <p:cNvSpPr txBox="1"/>
          <p:nvPr/>
        </p:nvSpPr>
        <p:spPr>
          <a:xfrm>
            <a:off x="2324299" y="3200775"/>
            <a:ext cx="4751858" cy="5803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思源黑体"/>
              </a:rPr>
              <a:t>PKCS#7 padded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7892829"/>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sp>
        <p:nvSpPr>
          <p:cNvPr id="12" name="TextBox 12"/>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3" name="TextBox 13"/>
          <p:cNvSpPr txBox="1"/>
          <p:nvPr/>
        </p:nvSpPr>
        <p:spPr>
          <a:xfrm>
            <a:off x="2324299" y="3200775"/>
            <a:ext cx="13830083" cy="53809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ea typeface="思源黑体"/>
              </a:rPr>
              <a:t>假设</a:t>
            </a:r>
            <a:r>
              <a:rPr lang="en-US" sz="3399">
                <a:solidFill>
                  <a:srgbClr val="000000"/>
                </a:solidFill>
                <a:ea typeface="思源黑体 Bold"/>
              </a:rPr>
              <a:t>攻击者能够获得密文 ，以及密文对应的IV (初始化向量)</a:t>
            </a:r>
          </a:p>
          <a:p>
            <a:pPr marL="734059" lvl="1" indent="-367030">
              <a:lnSpc>
                <a:spcPts val="4759"/>
              </a:lnSpc>
              <a:buFont typeface="Arial"/>
              <a:buChar char="•"/>
            </a:pPr>
            <a:r>
              <a:rPr lang="en-US" sz="3399">
                <a:solidFill>
                  <a:srgbClr val="000000"/>
                </a:solidFill>
                <a:ea typeface="思源黑体 Bold"/>
              </a:rPr>
              <a:t>填充正确且包含合法的值，服务器正常返回（200 - OK）。</a:t>
            </a:r>
          </a:p>
          <a:p>
            <a:pPr marL="734059" lvl="1" indent="-367030">
              <a:lnSpc>
                <a:spcPts val="4759"/>
              </a:lnSpc>
              <a:buFont typeface="Arial"/>
              <a:buChar char="•"/>
            </a:pPr>
            <a:r>
              <a:rPr lang="en-US" sz="3399">
                <a:solidFill>
                  <a:srgbClr val="000000"/>
                </a:solidFill>
                <a:ea typeface="思源黑体 Bold"/>
              </a:rPr>
              <a:t>填充不正确，服务器抛出一个解密异常（500 - Internal Server Error）。</a:t>
            </a:r>
          </a:p>
          <a:p>
            <a:pPr marL="734059" lvl="1" indent="-367030">
              <a:lnSpc>
                <a:spcPts val="4759"/>
              </a:lnSpc>
              <a:buFont typeface="Arial"/>
              <a:buChar char="•"/>
            </a:pPr>
            <a:r>
              <a:rPr lang="en-US" sz="3399">
                <a:solidFill>
                  <a:srgbClr val="000000"/>
                </a:solidFill>
                <a:ea typeface="思源黑体 Bold"/>
              </a:rPr>
              <a:t>填充正确但解密后得到一个非法的值，服务器显示自定义错误消息（200 - OK）。</a:t>
            </a:r>
          </a:p>
          <a:p>
            <a:pPr>
              <a:lnSpc>
                <a:spcPts val="4759"/>
              </a:lnSpc>
            </a:pPr>
            <a:endParaRPr lang="en-US" sz="3399">
              <a:solidFill>
                <a:srgbClr val="000000"/>
              </a:solidFill>
              <a:ea typeface="思源黑体 Bold"/>
            </a:endParaRPr>
          </a:p>
          <a:p>
            <a:pPr>
              <a:lnSpc>
                <a:spcPts val="4759"/>
              </a:lnSpc>
            </a:pPr>
            <a:endParaRPr lang="en-US" sz="3399">
              <a:solidFill>
                <a:srgbClr val="000000"/>
              </a:solidFill>
              <a:ea typeface="思源黑体 Bold"/>
            </a:endParaRPr>
          </a:p>
          <a:p>
            <a:pPr>
              <a:lnSpc>
                <a:spcPts val="4759"/>
              </a:lnSpc>
            </a:pPr>
            <a:endParaRPr lang="en-US" sz="3399">
              <a:solidFill>
                <a:srgbClr val="000000"/>
              </a:solidFill>
              <a:ea typeface="思源黑体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7892829"/>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t="2440" b="2440"/>
          <a:stretch>
            <a:fillRect/>
          </a:stretch>
        </p:blipFill>
        <p:spPr>
          <a:xfrm>
            <a:off x="1995558" y="3897659"/>
            <a:ext cx="14085379" cy="5218638"/>
          </a:xfrm>
          <a:prstGeom prst="rect">
            <a:avLst/>
          </a:prstGeom>
        </p:spPr>
      </p:pic>
      <p:sp>
        <p:nvSpPr>
          <p:cNvPr id="13" name="TextBox 13"/>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4" name="TextBox 14"/>
          <p:cNvSpPr txBox="1"/>
          <p:nvPr/>
        </p:nvSpPr>
        <p:spPr>
          <a:xfrm>
            <a:off x="1995558" y="3081583"/>
            <a:ext cx="13244442" cy="574388"/>
          </a:xfrm>
          <a:prstGeom prst="rect">
            <a:avLst/>
          </a:prstGeom>
        </p:spPr>
        <p:txBody>
          <a:bodyPr wrap="square" lIns="0" tIns="0" rIns="0" bIns="0" rtlCol="0" anchor="t">
            <a:spAutoFit/>
          </a:bodyPr>
          <a:lstStyle/>
          <a:p>
            <a:pPr algn="ctr">
              <a:lnSpc>
                <a:spcPts val="4759"/>
              </a:lnSpc>
            </a:pPr>
            <a:r>
              <a:rPr lang="en-US" sz="3399" dirty="0">
                <a:solidFill>
                  <a:srgbClr val="A62038"/>
                </a:solidFill>
                <a:ea typeface="思源黑体"/>
              </a:rPr>
              <a:t>假设服务器需要加密明文“BRIAN;12;1;”</a:t>
            </a:r>
            <a:r>
              <a:rPr lang="zh-CN" altLang="en-US" sz="3399" dirty="0">
                <a:solidFill>
                  <a:srgbClr val="A62038"/>
                </a:solidFill>
                <a:ea typeface="思源黑体"/>
              </a:rPr>
              <a:t>，并将结果发送给攻击者</a:t>
            </a:r>
            <a:endParaRPr lang="en-US" sz="3399" dirty="0">
              <a:solidFill>
                <a:srgbClr val="A62038"/>
              </a:solidFill>
              <a:ea typeface="思源黑体"/>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30154" y="1029150"/>
            <a:ext cx="220646" cy="18295054"/>
            <a:chOff x="0" y="0"/>
            <a:chExt cx="294194" cy="24393406"/>
          </a:xfrm>
        </p:grpSpPr>
        <p:sp>
          <p:nvSpPr>
            <p:cNvPr id="3" name="Freeform 3"/>
            <p:cNvSpPr/>
            <p:nvPr/>
          </p:nvSpPr>
          <p:spPr>
            <a:xfrm>
              <a:off x="0" y="0"/>
              <a:ext cx="294132" cy="24393398"/>
            </a:xfrm>
            <a:custGeom>
              <a:avLst/>
              <a:gdLst/>
              <a:ahLst/>
              <a:cxnLst/>
              <a:rect l="l" t="t" r="r" b="b"/>
              <a:pathLst>
                <a:path w="294132" h="24393398">
                  <a:moveTo>
                    <a:pt x="0" y="24393398"/>
                  </a:moveTo>
                  <a:lnTo>
                    <a:pt x="294132" y="24393398"/>
                  </a:lnTo>
                  <a:lnTo>
                    <a:pt x="294132" y="0"/>
                  </a:lnTo>
                  <a:lnTo>
                    <a:pt x="0" y="0"/>
                  </a:lnTo>
                  <a:close/>
                </a:path>
              </a:pathLst>
            </a:custGeom>
            <a:solidFill>
              <a:srgbClr val="BFBFBF">
                <a:alpha val="74902"/>
              </a:srgbClr>
            </a:solidFill>
          </p:spPr>
          <p:txBody>
            <a:bodyPr/>
            <a:lstStyle/>
            <a:p>
              <a:endParaRPr lang="zh-CN" altLang="en-US"/>
            </a:p>
          </p:txBody>
        </p:sp>
      </p:grpSp>
      <p:grpSp>
        <p:nvGrpSpPr>
          <p:cNvPr id="4" name="Group 4"/>
          <p:cNvGrpSpPr/>
          <p:nvPr/>
        </p:nvGrpSpPr>
        <p:grpSpPr>
          <a:xfrm>
            <a:off x="1340646" y="10066353"/>
            <a:ext cx="1309824" cy="220647"/>
            <a:chOff x="0" y="0"/>
            <a:chExt cx="1746432" cy="294196"/>
          </a:xfrm>
        </p:grpSpPr>
        <p:sp>
          <p:nvSpPr>
            <p:cNvPr id="5" name="Freeform 5"/>
            <p:cNvSpPr/>
            <p:nvPr/>
          </p:nvSpPr>
          <p:spPr>
            <a:xfrm>
              <a:off x="0" y="0"/>
              <a:ext cx="1746377" cy="294259"/>
            </a:xfrm>
            <a:custGeom>
              <a:avLst/>
              <a:gdLst/>
              <a:ahLst/>
              <a:cxnLst/>
              <a:rect l="l" t="t" r="r" b="b"/>
              <a:pathLst>
                <a:path w="1746377" h="294259">
                  <a:moveTo>
                    <a:pt x="0" y="294259"/>
                  </a:moveTo>
                  <a:lnTo>
                    <a:pt x="73533" y="0"/>
                  </a:lnTo>
                  <a:lnTo>
                    <a:pt x="1746377" y="0"/>
                  </a:lnTo>
                  <a:lnTo>
                    <a:pt x="1672844" y="294259"/>
                  </a:lnTo>
                  <a:close/>
                </a:path>
              </a:pathLst>
            </a:custGeom>
            <a:solidFill>
              <a:srgbClr val="E0CFBD"/>
            </a:solidFill>
          </p:spPr>
          <p:txBody>
            <a:bodyPr/>
            <a:lstStyle/>
            <a:p>
              <a:endParaRPr lang="zh-CN" altLang="en-US"/>
            </a:p>
          </p:txBody>
        </p:sp>
      </p:grpSp>
      <p:grpSp>
        <p:nvGrpSpPr>
          <p:cNvPr id="6" name="Group 6"/>
          <p:cNvGrpSpPr/>
          <p:nvPr/>
        </p:nvGrpSpPr>
        <p:grpSpPr>
          <a:xfrm>
            <a:off x="1457824" y="1745379"/>
            <a:ext cx="1732950" cy="102852"/>
            <a:chOff x="0" y="0"/>
            <a:chExt cx="2310600" cy="137136"/>
          </a:xfrm>
        </p:grpSpPr>
        <p:sp>
          <p:nvSpPr>
            <p:cNvPr id="7" name="Freeform 7"/>
            <p:cNvSpPr/>
            <p:nvPr/>
          </p:nvSpPr>
          <p:spPr>
            <a:xfrm>
              <a:off x="0" y="0"/>
              <a:ext cx="2310638" cy="137160"/>
            </a:xfrm>
            <a:custGeom>
              <a:avLst/>
              <a:gdLst/>
              <a:ahLst/>
              <a:cxnLst/>
              <a:rect l="l" t="t" r="r" b="b"/>
              <a:pathLst>
                <a:path w="2310638" h="137160">
                  <a:moveTo>
                    <a:pt x="68580" y="137160"/>
                  </a:moveTo>
                  <a:lnTo>
                    <a:pt x="2242058" y="137160"/>
                  </a:lnTo>
                  <a:cubicBezTo>
                    <a:pt x="2279904" y="137160"/>
                    <a:pt x="2310638" y="106426"/>
                    <a:pt x="2310638" y="68580"/>
                  </a:cubicBezTo>
                  <a:cubicBezTo>
                    <a:pt x="2310638" y="30734"/>
                    <a:pt x="2279904" y="0"/>
                    <a:pt x="2242058" y="0"/>
                  </a:cubicBezTo>
                  <a:lnTo>
                    <a:pt x="68580" y="0"/>
                  </a:lnTo>
                  <a:cubicBezTo>
                    <a:pt x="30734" y="0"/>
                    <a:pt x="0" y="30734"/>
                    <a:pt x="0" y="68580"/>
                  </a:cubicBezTo>
                  <a:cubicBezTo>
                    <a:pt x="0" y="106426"/>
                    <a:pt x="30734" y="137160"/>
                    <a:pt x="68580" y="137160"/>
                  </a:cubicBezTo>
                  <a:close/>
                </a:path>
              </a:pathLst>
            </a:custGeom>
            <a:solidFill>
              <a:srgbClr val="A62038"/>
            </a:solidFill>
          </p:spPr>
          <p:txBody>
            <a:bodyPr/>
            <a:lstStyle/>
            <a:p>
              <a:endParaRPr lang="zh-CN" altLang="en-US"/>
            </a:p>
          </p:txBody>
        </p:sp>
      </p:grpSp>
      <p:grpSp>
        <p:nvGrpSpPr>
          <p:cNvPr id="8" name="Group 8"/>
          <p:cNvGrpSpPr/>
          <p:nvPr/>
        </p:nvGrpSpPr>
        <p:grpSpPr>
          <a:xfrm rot="-10800000">
            <a:off x="1534022" y="2559684"/>
            <a:ext cx="1549407" cy="352887"/>
            <a:chOff x="0" y="0"/>
            <a:chExt cx="2065876" cy="470516"/>
          </a:xfrm>
        </p:grpSpPr>
        <p:sp>
          <p:nvSpPr>
            <p:cNvPr id="9" name="Freeform 9"/>
            <p:cNvSpPr/>
            <p:nvPr/>
          </p:nvSpPr>
          <p:spPr>
            <a:xfrm>
              <a:off x="0" y="0"/>
              <a:ext cx="2065782" cy="470535"/>
            </a:xfrm>
            <a:custGeom>
              <a:avLst/>
              <a:gdLst/>
              <a:ahLst/>
              <a:cxnLst/>
              <a:rect l="l" t="t" r="r" b="b"/>
              <a:pathLst>
                <a:path w="2065782" h="470535">
                  <a:moveTo>
                    <a:pt x="235204" y="0"/>
                  </a:moveTo>
                  <a:lnTo>
                    <a:pt x="1830578" y="0"/>
                  </a:lnTo>
                  <a:cubicBezTo>
                    <a:pt x="1960499" y="0"/>
                    <a:pt x="2065782" y="105283"/>
                    <a:pt x="2065782" y="235204"/>
                  </a:cubicBezTo>
                  <a:lnTo>
                    <a:pt x="2065782" y="470535"/>
                  </a:lnTo>
                  <a:lnTo>
                    <a:pt x="0" y="470535"/>
                  </a:lnTo>
                  <a:lnTo>
                    <a:pt x="0" y="235204"/>
                  </a:lnTo>
                  <a:cubicBezTo>
                    <a:pt x="0" y="105283"/>
                    <a:pt x="105283" y="0"/>
                    <a:pt x="235204" y="0"/>
                  </a:cubicBezTo>
                  <a:close/>
                </a:path>
              </a:pathLst>
            </a:custGeom>
            <a:solidFill>
              <a:srgbClr val="E0CFBD">
                <a:alpha val="69804"/>
              </a:srgbClr>
            </a:solidFill>
          </p:spPr>
          <p:txBody>
            <a:bodyPr/>
            <a:lstStyle/>
            <a:p>
              <a:endParaRPr lang="zh-CN" altLang="en-US"/>
            </a:p>
          </p:txBody>
        </p:sp>
      </p:grpSp>
      <p:grpSp>
        <p:nvGrpSpPr>
          <p:cNvPr id="10" name="Group 10"/>
          <p:cNvGrpSpPr/>
          <p:nvPr/>
        </p:nvGrpSpPr>
        <p:grpSpPr>
          <a:xfrm rot="-10800000">
            <a:off x="16432744" y="8234813"/>
            <a:ext cx="527840" cy="494968"/>
            <a:chOff x="0" y="0"/>
            <a:chExt cx="703786" cy="659958"/>
          </a:xfrm>
        </p:grpSpPr>
        <p:sp>
          <p:nvSpPr>
            <p:cNvPr id="11" name="Freeform 11"/>
            <p:cNvSpPr/>
            <p:nvPr/>
          </p:nvSpPr>
          <p:spPr>
            <a:xfrm>
              <a:off x="0" y="0"/>
              <a:ext cx="703834" cy="660019"/>
            </a:xfrm>
            <a:custGeom>
              <a:avLst/>
              <a:gdLst/>
              <a:ahLst/>
              <a:cxnLst/>
              <a:rect l="l" t="t" r="r" b="b"/>
              <a:pathLst>
                <a:path w="703834" h="660019">
                  <a:moveTo>
                    <a:pt x="0" y="0"/>
                  </a:moveTo>
                  <a:lnTo>
                    <a:pt x="703834" y="0"/>
                  </a:lnTo>
                  <a:lnTo>
                    <a:pt x="469138" y="219964"/>
                  </a:lnTo>
                  <a:lnTo>
                    <a:pt x="219964" y="219964"/>
                  </a:lnTo>
                  <a:lnTo>
                    <a:pt x="219964" y="453644"/>
                  </a:lnTo>
                  <a:lnTo>
                    <a:pt x="0" y="660019"/>
                  </a:lnTo>
                  <a:close/>
                </a:path>
              </a:pathLst>
            </a:custGeom>
            <a:solidFill>
              <a:srgbClr val="A62038"/>
            </a:solidFill>
          </p:spPr>
          <p:txBody>
            <a:bodyPr/>
            <a:lstStyle/>
            <a:p>
              <a:endParaRPr lang="zh-CN" altLang="en-US"/>
            </a:p>
          </p:txBody>
        </p:sp>
      </p:grpSp>
      <p:pic>
        <p:nvPicPr>
          <p:cNvPr id="12" name="Picture 12"/>
          <p:cNvPicPr>
            <a:picLocks noChangeAspect="1"/>
          </p:cNvPicPr>
          <p:nvPr/>
        </p:nvPicPr>
        <p:blipFill>
          <a:blip r:embed="rId3"/>
          <a:srcRect/>
          <a:stretch>
            <a:fillRect/>
          </a:stretch>
        </p:blipFill>
        <p:spPr>
          <a:xfrm>
            <a:off x="1834666" y="4404007"/>
            <a:ext cx="7976244" cy="5219024"/>
          </a:xfrm>
          <a:prstGeom prst="rect">
            <a:avLst/>
          </a:prstGeom>
        </p:spPr>
      </p:pic>
      <p:pic>
        <p:nvPicPr>
          <p:cNvPr id="13" name="Picture 13"/>
          <p:cNvPicPr>
            <a:picLocks noChangeAspect="1"/>
          </p:cNvPicPr>
          <p:nvPr/>
        </p:nvPicPr>
        <p:blipFill>
          <a:blip r:embed="rId4"/>
          <a:srcRect/>
          <a:stretch>
            <a:fillRect/>
          </a:stretch>
        </p:blipFill>
        <p:spPr>
          <a:xfrm>
            <a:off x="8780272" y="4376348"/>
            <a:ext cx="8180312" cy="5246683"/>
          </a:xfrm>
          <a:prstGeom prst="rect">
            <a:avLst/>
          </a:prstGeom>
        </p:spPr>
      </p:pic>
      <p:sp>
        <p:nvSpPr>
          <p:cNvPr id="14" name="TextBox 14"/>
          <p:cNvSpPr txBox="1"/>
          <p:nvPr/>
        </p:nvSpPr>
        <p:spPr>
          <a:xfrm>
            <a:off x="1429998" y="598282"/>
            <a:ext cx="14479049" cy="742950"/>
          </a:xfrm>
          <a:prstGeom prst="rect">
            <a:avLst/>
          </a:prstGeom>
        </p:spPr>
        <p:txBody>
          <a:bodyPr lIns="0" tIns="0" rIns="0" bIns="0" rtlCol="0" anchor="t">
            <a:spAutoFit/>
          </a:bodyPr>
          <a:lstStyle/>
          <a:p>
            <a:pPr algn="l">
              <a:lnSpc>
                <a:spcPts val="5759"/>
              </a:lnSpc>
            </a:pPr>
            <a:r>
              <a:rPr lang="en-US" sz="4800">
                <a:solidFill>
                  <a:srgbClr val="A62038"/>
                </a:solidFill>
                <a:latin typeface="Arimo Bold"/>
              </a:rPr>
              <a:t>Padding Oracle Attack原理</a:t>
            </a:r>
          </a:p>
        </p:txBody>
      </p:sp>
      <p:sp>
        <p:nvSpPr>
          <p:cNvPr id="15" name="TextBox 15"/>
          <p:cNvSpPr txBox="1"/>
          <p:nvPr/>
        </p:nvSpPr>
        <p:spPr>
          <a:xfrm>
            <a:off x="1534021" y="3081583"/>
            <a:ext cx="15426562" cy="1180465"/>
          </a:xfrm>
          <a:prstGeom prst="rect">
            <a:avLst/>
          </a:prstGeom>
        </p:spPr>
        <p:txBody>
          <a:bodyPr lIns="0" tIns="0" rIns="0" bIns="0" rtlCol="0" anchor="t">
            <a:spAutoFit/>
          </a:bodyPr>
          <a:lstStyle/>
          <a:p>
            <a:pPr>
              <a:lnSpc>
                <a:spcPts val="4759"/>
              </a:lnSpc>
            </a:pPr>
            <a:r>
              <a:rPr lang="en-US" sz="3399" dirty="0">
                <a:solidFill>
                  <a:srgbClr val="A62038"/>
                </a:solidFill>
                <a:ea typeface="思源黑体"/>
              </a:rPr>
              <a:t>攻击者首先将IV设置为全0，接下来逐步</a:t>
            </a:r>
            <a:r>
              <a:rPr lang="zh-CN" altLang="en-US" sz="3399" dirty="0">
                <a:solidFill>
                  <a:srgbClr val="A62038"/>
                </a:solidFill>
                <a:ea typeface="思源黑体"/>
              </a:rPr>
              <a:t>调整</a:t>
            </a:r>
            <a:r>
              <a:rPr lang="en-US" sz="3399" dirty="0">
                <a:solidFill>
                  <a:srgbClr val="A62038"/>
                </a:solidFill>
                <a:ea typeface="思源黑体"/>
              </a:rPr>
              <a:t>最后一个字节的值，直至返回填充正确，这样攻击者知道了解密中间值的最后一个字节为0x3D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463</Words>
  <Application>Microsoft Office PowerPoint</Application>
  <PresentationFormat>自定义</PresentationFormat>
  <Paragraphs>105</Paragraphs>
  <Slides>22</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Arimo Bold</vt:lpstr>
      <vt:lpstr>Calibri</vt:lpstr>
      <vt:lpstr>Arimo Italics</vt:lpstr>
      <vt:lpstr>Arial</vt:lpstr>
      <vt:lpstr>Arimo</vt:lpstr>
      <vt:lpstr>思源黑体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the Padding Oracle</dc:title>
  <cp:lastModifiedBy>CSD SJTU</cp:lastModifiedBy>
  <cp:revision>6</cp:revision>
  <dcterms:created xsi:type="dcterms:W3CDTF">2006-08-16T00:00:00Z</dcterms:created>
  <dcterms:modified xsi:type="dcterms:W3CDTF">2023-08-19T08:27:18Z</dcterms:modified>
  <dc:identifier>DAFjnty5ZQU</dc:identifier>
</cp:coreProperties>
</file>